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59" r:id="rId3"/>
  </p:sldMasterIdLst>
  <p:notesMasterIdLst>
    <p:notesMasterId r:id="rId53"/>
  </p:notesMasterIdLst>
  <p:sldIdLst>
    <p:sldId id="256" r:id="rId4"/>
    <p:sldId id="310" r:id="rId5"/>
    <p:sldId id="319" r:id="rId6"/>
    <p:sldId id="311" r:id="rId7"/>
    <p:sldId id="314" r:id="rId8"/>
    <p:sldId id="315" r:id="rId9"/>
    <p:sldId id="316" r:id="rId10"/>
    <p:sldId id="317" r:id="rId11"/>
    <p:sldId id="318" r:id="rId12"/>
    <p:sldId id="280" r:id="rId13"/>
    <p:sldId id="259" r:id="rId14"/>
    <p:sldId id="272" r:id="rId15"/>
    <p:sldId id="270" r:id="rId16"/>
    <p:sldId id="308" r:id="rId17"/>
    <p:sldId id="261" r:id="rId18"/>
    <p:sldId id="307" r:id="rId19"/>
    <p:sldId id="281" r:id="rId20"/>
    <p:sldId id="305" r:id="rId21"/>
    <p:sldId id="304" r:id="rId22"/>
    <p:sldId id="320" r:id="rId23"/>
    <p:sldId id="309" r:id="rId24"/>
    <p:sldId id="313" r:id="rId25"/>
    <p:sldId id="306" r:id="rId26"/>
    <p:sldId id="286" r:id="rId27"/>
    <p:sldId id="278" r:id="rId28"/>
    <p:sldId id="322" r:id="rId29"/>
    <p:sldId id="324" r:id="rId30"/>
    <p:sldId id="325" r:id="rId31"/>
    <p:sldId id="326" r:id="rId32"/>
    <p:sldId id="323" r:id="rId33"/>
    <p:sldId id="264" r:id="rId34"/>
    <p:sldId id="265" r:id="rId35"/>
    <p:sldId id="267" r:id="rId36"/>
    <p:sldId id="262" r:id="rId37"/>
    <p:sldId id="291" r:id="rId38"/>
    <p:sldId id="273" r:id="rId39"/>
    <p:sldId id="321" r:id="rId40"/>
    <p:sldId id="276" r:id="rId41"/>
    <p:sldId id="258" r:id="rId42"/>
    <p:sldId id="266" r:id="rId43"/>
    <p:sldId id="268" r:id="rId44"/>
    <p:sldId id="269" r:id="rId45"/>
    <p:sldId id="292" r:id="rId46"/>
    <p:sldId id="293" r:id="rId47"/>
    <p:sldId id="295" r:id="rId48"/>
    <p:sldId id="296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103" d="100"/>
          <a:sy n="10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BEF4A-61AC-4780-882C-912ABC7400C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AFE3B-521A-4D9C-AAFF-1B790B7B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Sharp injuries may occur in up to 15% of cases</a:t>
            </a:r>
          </a:p>
          <a:p>
            <a:endParaRPr lang="en-US" dirty="0"/>
          </a:p>
          <a:p>
            <a:r>
              <a:rPr lang="en-US" dirty="0"/>
              <a:t>Suture needle injuries are most common</a:t>
            </a:r>
          </a:p>
          <a:p>
            <a:endParaRPr lang="en-US" dirty="0"/>
          </a:p>
          <a:p>
            <a:r>
              <a:rPr lang="en-US" dirty="0"/>
              <a:t>16% of injuries </a:t>
            </a:r>
            <a:r>
              <a:rPr lang="en-US" b="1" i="1" dirty="0">
                <a:solidFill>
                  <a:srgbClr val="FF0000"/>
                </a:solidFill>
              </a:rPr>
              <a:t>occur while passing sharps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83C6-42AE-9D4E-86FF-287C1F9A90A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1" charset="0"/>
              </a:rPr>
              <a:t>C is the correct answer because that is the </a:t>
            </a:r>
            <a:r>
              <a:rPr lang="en-US" dirty="0" err="1">
                <a:latin typeface="Times New Roman" pitchFamily="-1" charset="0"/>
              </a:rPr>
              <a:t>needlestick</a:t>
            </a:r>
            <a:r>
              <a:rPr lang="en-US" dirty="0">
                <a:latin typeface="Times New Roman" pitchFamily="-1" charset="0"/>
              </a:rPr>
              <a:t> hotline number. E is not correct because employee health office is not open in the middle of the night.</a:t>
            </a:r>
          </a:p>
          <a:p>
            <a:endParaRPr lang="en-US" dirty="0">
              <a:latin typeface="Times New Roman" pitchFamily="-1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CED9E-FAEB-3B4F-9775-4622B02DA080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</a:t>
            </a:r>
            <a:r>
              <a:rPr lang="en-US" baseline="0" dirty="0"/>
              <a:t> </a:t>
            </a:r>
            <a:r>
              <a:rPr lang="en-US" dirty="0"/>
              <a:t>Hand hygiene ever time</a:t>
            </a:r>
          </a:p>
          <a:p>
            <a:r>
              <a:rPr lang="en-US" dirty="0"/>
              <a:t>2. Gloves</a:t>
            </a:r>
            <a:r>
              <a:rPr lang="en-US" baseline="0" dirty="0"/>
              <a:t> for contact with blood or body fluid potentially contaminated with blood – including urine, saliva and non-intact skin </a:t>
            </a:r>
          </a:p>
          <a:p>
            <a:r>
              <a:rPr lang="en-US" baseline="0" dirty="0"/>
              <a:t>3. Gown and mask if splash is anticipated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9496-E2FB-9540-801F-9A9709BA155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fld id="{9DA5DABA-A812-4F7E-B56A-D3E46815CBC0}" type="slidenum">
              <a:rPr lang="en-US" altLang="en-US">
                <a:latin typeface="Times New Roman" pitchFamily="18" charset="0"/>
              </a:rPr>
              <a:pPr/>
              <a:t>43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fld id="{9A6785E7-7650-4062-9E50-19E3584E3A62}" type="slidenum">
              <a:rPr lang="en-US" altLang="en-US">
                <a:latin typeface="Times New Roman" pitchFamily="18" charset="0"/>
              </a:rPr>
              <a:pPr/>
              <a:t>44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fld id="{EAE39C83-A945-4A8A-B2E1-13E8398375AA}" type="slidenum">
              <a:rPr lang="en-US" altLang="en-US">
                <a:latin typeface="Times New Roman" pitchFamily="18" charset="0"/>
              </a:rPr>
              <a:pPr/>
              <a:t>45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fld id="{0DC83C62-A4EB-434F-9160-E5C4E676946E}" type="slidenum">
              <a:rPr lang="en-US" altLang="en-US">
                <a:latin typeface="Times New Roman" pitchFamily="18" charset="0"/>
              </a:rPr>
              <a:pPr/>
              <a:t>47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fld id="{5EDDC106-71B3-49CA-B40F-9D1D57C9DE49}" type="slidenum">
              <a:rPr lang="en-US" altLang="en-US">
                <a:latin typeface="Times New Roman" pitchFamily="18" charset="0"/>
              </a:rPr>
              <a:pPr/>
              <a:t>48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fld id="{1E9858C7-54E4-49C6-8509-087760AFC5A4}" type="slidenum">
              <a:rPr lang="en-US" altLang="en-US">
                <a:latin typeface="Times New Roman" pitchFamily="18" charset="0"/>
              </a:rPr>
              <a:pPr/>
              <a:t>49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8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0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3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7793-252C-4A44-B4A0-09A9778575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0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6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6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88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2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2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7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97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9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58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9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58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7793-252C-4A44-B4A0-09A9778575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84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465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35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6187C83-C637-4D35-B9A1-E1D75BC3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3F609E5-69CA-47E9-8E57-BA4C4712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A4B1BCA-2603-4000-8DD3-F20F0EC0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F0B4E-3015-4694-8461-F84431A62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291605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47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62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569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845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651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29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2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4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1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3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8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301CE4-B85E-1541-B6F5-675805F3B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FA3ADE-A812-0348-B65F-14C385A58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FD9985-76D3-4D9A-A3B4-C4F716B1A16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6ACC58-EDB4-406E-BBD1-8C96F8B340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687" r:id="rId13"/>
    <p:sldLayoutId id="2147483757" r:id="rId14"/>
    <p:sldLayoutId id="2147483729" r:id="rId15"/>
    <p:sldLayoutId id="2147483743" r:id="rId16"/>
    <p:sldLayoutId id="214748371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VK2vpOh5wws" TargetMode="Externa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-registration/list-n-disinfectants-use-against-sars-cov-2-covid-19" TargetMode="External"/><Relationship Id="rId2" Type="http://schemas.openxmlformats.org/officeDocument/2006/relationships/hyperlink" Target="https://www.epa.gov/coronavirus/disinfectant-use-and-coronavirus-covid-19" TargetMode="Externa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network.mayoclinic.org/discussion/covid-19-flattening-the-curv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neteenth.com/history.htm" TargetMode="Externa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studenthealth/urgent-needs/blood-bourne-pathogens-exposure/" TargetMode="Externa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studenthealth/urgent-needs/blood-bourne-pathogens-exposur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studenthealth/urgent-needs/blood-borne-pathogens-exposur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f/ohs/biosfty/bmbl4/bmbl4s7e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cdc.gov/hiv/workplace/healthcareworkers.html" TargetMode="External"/><Relationship Id="rId5" Type="http://schemas.openxmlformats.org/officeDocument/2006/relationships/hyperlink" Target="http://www.cdc.gov/hepatitis/hcv/hcvfaq.htm" TargetMode="External"/><Relationship Id="rId4" Type="http://schemas.openxmlformats.org/officeDocument/2006/relationships/hyperlink" Target="http://www.cdc.gov/od/ohs/manual/mannav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COVID-19 (SARS-CoV-2)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&amp;</a:t>
            </a:r>
            <a:br>
              <a:rPr lang="en-US" sz="3600" dirty="0"/>
            </a:br>
            <a:r>
              <a:rPr lang="en-US" sz="3600" dirty="0"/>
              <a:t>Bloodborne Pathogens (BBP)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Mario Majette, MD, MPH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Introduction to Clinical Medicine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Maryland School of Medicine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June 19, 2020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85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ea typeface="+mj-ea"/>
                <a:cs typeface="+mj-cs"/>
              </a:rPr>
              <a:t>Protecting Yourself from </a:t>
            </a:r>
            <a:endParaRPr lang="en-US" sz="40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ea typeface="+mj-ea"/>
                <a:cs typeface="+mj-cs"/>
              </a:rPr>
              <a:t>Infectious 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+mj-cs"/>
              </a:rPr>
              <a:t>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229600" cy="25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Love…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3434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Your cloth face covering may protect them.        </a:t>
            </a:r>
            <a:r>
              <a:rPr lang="en-US" sz="1600" dirty="0" smtClean="0"/>
              <a:t>                   Their </a:t>
            </a:r>
            <a:r>
              <a:rPr lang="en-US" sz="1600" dirty="0"/>
              <a:t>cloth face covering may protect you.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6455405"/>
            <a:ext cx="601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https://www.cdc.gov/coronavirus/2019-ncov/prevent-getting-sick/diy-cloth-face-coverings.html</a:t>
            </a:r>
          </a:p>
        </p:txBody>
      </p:sp>
    </p:spTree>
    <p:extLst>
      <p:ext uri="{BB962C8B-B14F-4D97-AF65-F5344CB8AC3E}">
        <p14:creationId xmlns:p14="http://schemas.microsoft.com/office/powerpoint/2010/main" val="23486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Hand hygiene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Enhanced</a:t>
            </a:r>
            <a:r>
              <a:rPr lang="en-US" dirty="0"/>
              <a:t> Standard Precautions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Transmission-based Precautions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Injection safety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key tools to protect </a:t>
            </a:r>
            <a:r>
              <a:rPr lang="en-US" b="1" dirty="0">
                <a:solidFill>
                  <a:srgbClr val="FF6600"/>
                </a:solidFill>
              </a:rPr>
              <a:t>YOURSELF</a:t>
            </a:r>
            <a:r>
              <a:rPr lang="en-US" dirty="0"/>
              <a:t> against infectious harm </a:t>
            </a:r>
          </a:p>
        </p:txBody>
      </p:sp>
    </p:spTree>
    <p:extLst>
      <p:ext uri="{BB962C8B-B14F-4D97-AF65-F5344CB8AC3E}">
        <p14:creationId xmlns:p14="http://schemas.microsoft.com/office/powerpoint/2010/main" val="9513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37" y="613564"/>
            <a:ext cx="8229600" cy="1143000"/>
          </a:xfrm>
        </p:spPr>
        <p:txBody>
          <a:bodyPr/>
          <a:lstStyle/>
          <a:p>
            <a:r>
              <a:rPr lang="en-US" dirty="0"/>
              <a:t>Hand Hygiene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0" y="1945324"/>
            <a:ext cx="5681601" cy="422061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2988" y="4532404"/>
            <a:ext cx="25638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122987" y="1945324"/>
            <a:ext cx="2563813" cy="2406697"/>
          </a:xfrm>
          <a:prstGeom prst="roundRect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</a:rPr>
              <a:t>Single Most Important Infection Prevention Intervention</a:t>
            </a:r>
          </a:p>
        </p:txBody>
      </p:sp>
    </p:spTree>
    <p:extLst>
      <p:ext uri="{BB962C8B-B14F-4D97-AF65-F5344CB8AC3E}">
        <p14:creationId xmlns:p14="http://schemas.microsoft.com/office/powerpoint/2010/main" val="2236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Hygiene </a:t>
            </a:r>
          </a:p>
          <a:p>
            <a:r>
              <a:rPr lang="en-US" dirty="0"/>
              <a:t>Transmission-based Precautions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Preventing Transmission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" y="45212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hlinkClick r:id="rId2"/>
              </a:rPr>
              <a:t>https://www.youtube.com/</a:t>
            </a:r>
            <a:r>
              <a:rPr lang="en-US" sz="2400" dirty="0">
                <a:solidFill>
                  <a:prstClr val="black"/>
                </a:solidFill>
                <a:hlinkClick r:id="rId2"/>
              </a:rPr>
              <a:t>watch</a:t>
            </a:r>
            <a:r>
              <a:rPr lang="en-US" dirty="0">
                <a:solidFill>
                  <a:prstClr val="black"/>
                </a:solidFill>
                <a:hlinkClick r:id="rId2"/>
              </a:rPr>
              <a:t>?v=VK2vpOh5wws</a:t>
            </a:r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3857922" cy="28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404019-0FD9-40C3-A1AB-1AA7D35C1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</a:t>
            </a:r>
          </a:p>
          <a:p>
            <a:r>
              <a:rPr lang="en-US" dirty="0" smtClean="0"/>
              <a:t>Eye Protection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50AF-7FA3-463F-9116-F85D4C2F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“Enhanced” Standard Precautions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891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6286841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UMMS Student Clinical Rotation Policy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819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510"/>
            <a:ext cx="9143999" cy="6477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8328" y="4646180"/>
            <a:ext cx="4743645" cy="3039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DROPLET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86" y="1932290"/>
            <a:ext cx="2407216" cy="163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43943" y="4798580"/>
            <a:ext cx="2507940" cy="3039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AIRBORNE</a:t>
            </a:r>
          </a:p>
        </p:txBody>
      </p:sp>
    </p:spTree>
    <p:extLst>
      <p:ext uri="{BB962C8B-B14F-4D97-AF65-F5344CB8AC3E}">
        <p14:creationId xmlns:p14="http://schemas.microsoft.com/office/powerpoint/2010/main" val="3620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0A3F0-1DFE-4947-905A-E72F9CD99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Personal </a:t>
            </a:r>
            <a:r>
              <a:rPr lang="en-US" dirty="0"/>
              <a:t>Protection Equipment (PPE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For COVID-19:</a:t>
            </a:r>
          </a:p>
          <a:p>
            <a:pPr lvl="1"/>
            <a:r>
              <a:rPr lang="en-US" dirty="0"/>
              <a:t>Respirator (N95 or equivalent)</a:t>
            </a:r>
          </a:p>
          <a:p>
            <a:pPr lvl="1"/>
            <a:r>
              <a:rPr lang="en-US" dirty="0"/>
              <a:t>Eye Protection</a:t>
            </a:r>
          </a:p>
          <a:p>
            <a:pPr lvl="1"/>
            <a:r>
              <a:rPr lang="en-US" dirty="0"/>
              <a:t>Gown</a:t>
            </a:r>
          </a:p>
          <a:p>
            <a:pPr lvl="1"/>
            <a:r>
              <a:rPr lang="en-US" dirty="0" smtClean="0"/>
              <a:t>Gloves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B6A8C-8068-4F6F-A6E4-DB062B5B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512955"/>
            <a:ext cx="887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5893955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UMMS Student Clinical Rotation </a:t>
            </a:r>
            <a:r>
              <a:rPr lang="en-US" sz="1100" dirty="0" smtClean="0">
                <a:solidFill>
                  <a:prstClr val="black"/>
                </a:solidFill>
              </a:rPr>
              <a:t>Policy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Cloth Mask</a:t>
            </a:r>
          </a:p>
          <a:p>
            <a:r>
              <a:rPr lang="en-US" dirty="0"/>
              <a:t>Surgical Mask (ear loop)</a:t>
            </a:r>
          </a:p>
          <a:p>
            <a:r>
              <a:rPr lang="en-US" dirty="0"/>
              <a:t>N95</a:t>
            </a:r>
          </a:p>
          <a:p>
            <a:r>
              <a:rPr lang="en-US" dirty="0"/>
              <a:t>Elastomeric Respirator</a:t>
            </a:r>
          </a:p>
          <a:p>
            <a:r>
              <a:rPr lang="en-US" dirty="0"/>
              <a:t>PAPR (Powered Air Purifying Respirator)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E2C30F4-AE64-4068-9533-F09E4F1D2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676400"/>
            <a:ext cx="4191000" cy="441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C7B8C-F566-4BAA-8FB8-B340BCAD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Respirators</a:t>
            </a:r>
          </a:p>
        </p:txBody>
      </p:sp>
    </p:spTree>
    <p:extLst>
      <p:ext uri="{BB962C8B-B14F-4D97-AF65-F5344CB8AC3E}">
        <p14:creationId xmlns:p14="http://schemas.microsoft.com/office/powerpoint/2010/main" val="34268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170E1B-0C86-465B-8F9B-77CD326E2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 Overview</a:t>
            </a:r>
          </a:p>
          <a:p>
            <a:pPr lvl="1"/>
            <a:r>
              <a:rPr lang="en-US" dirty="0" smtClean="0"/>
              <a:t>Air Purifying = N95, elastomeric, PAPR</a:t>
            </a:r>
          </a:p>
          <a:p>
            <a:pPr lvl="2"/>
            <a:r>
              <a:rPr lang="en-US" dirty="0" smtClean="0"/>
              <a:t>Tight fitting</a:t>
            </a:r>
          </a:p>
          <a:p>
            <a:pPr lvl="2"/>
            <a:r>
              <a:rPr lang="en-US" dirty="0" smtClean="0"/>
              <a:t>Loose fitting</a:t>
            </a:r>
          </a:p>
          <a:p>
            <a:pPr lvl="1"/>
            <a:r>
              <a:rPr lang="en-US" dirty="0" smtClean="0"/>
              <a:t>Air Supplying = </a:t>
            </a:r>
            <a:r>
              <a:rPr lang="en-US" sz="2000" dirty="0" smtClean="0"/>
              <a:t>SCBA – self-containing breathing apparatus</a:t>
            </a:r>
            <a:endParaRPr lang="en-US" dirty="0" smtClean="0"/>
          </a:p>
          <a:p>
            <a:pPr lvl="2"/>
            <a:r>
              <a:rPr lang="en-US" dirty="0"/>
              <a:t>Tight fitting</a:t>
            </a:r>
          </a:p>
          <a:p>
            <a:pPr lvl="2"/>
            <a:r>
              <a:rPr lang="en-US" dirty="0"/>
              <a:t>Loose </a:t>
            </a:r>
            <a:r>
              <a:rPr lang="en-US" dirty="0" smtClean="0"/>
              <a:t>fitting</a:t>
            </a:r>
            <a:endParaRPr lang="en-US" dirty="0" smtClean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62A82-80EF-4937-BE6E-E953DF97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Respirators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3E36E3-CB55-44A0-B86F-4D96E76A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sz="6000" dirty="0"/>
              <a:t>Holiday </a:t>
            </a:r>
            <a:r>
              <a:rPr lang="en-US" sz="6000" dirty="0" smtClean="0"/>
              <a:t>!!!</a:t>
            </a:r>
          </a:p>
          <a:p>
            <a:r>
              <a:rPr lang="en-US" sz="6000" dirty="0" smtClean="0"/>
              <a:t>Celebration !!!</a:t>
            </a:r>
            <a:endParaRPr lang="en-US" sz="6000" dirty="0" smtClean="0"/>
          </a:p>
          <a:p>
            <a:pPr lvl="2"/>
            <a:r>
              <a:rPr lang="en-US" sz="4400" dirty="0" smtClean="0"/>
              <a:t>The actual day is not as important as the idea…</a:t>
            </a:r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1116E-C765-47FE-8D91-7C54EA44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Juneteenth</a:t>
            </a:r>
          </a:p>
        </p:txBody>
      </p:sp>
    </p:spTree>
    <p:extLst>
      <p:ext uri="{BB962C8B-B14F-4D97-AF65-F5344CB8AC3E}">
        <p14:creationId xmlns:p14="http://schemas.microsoft.com/office/powerpoint/2010/main" val="15495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N95:</a:t>
            </a:r>
            <a:endParaRPr lang="en-US" dirty="0"/>
          </a:p>
          <a:p>
            <a:pPr lvl="1"/>
            <a:r>
              <a:rPr lang="en-US" dirty="0"/>
              <a:t>Air purifying, tight fitting, </a:t>
            </a:r>
            <a:r>
              <a:rPr lang="en-US" dirty="0" smtClean="0"/>
              <a:t>“disposable” </a:t>
            </a:r>
            <a:r>
              <a:rPr lang="en-US" dirty="0"/>
              <a:t>respirator</a:t>
            </a:r>
          </a:p>
          <a:p>
            <a:pPr lvl="2"/>
            <a:r>
              <a:rPr lang="en-US" dirty="0"/>
              <a:t>N = </a:t>
            </a:r>
            <a:r>
              <a:rPr lang="en-US" dirty="0">
                <a:solidFill>
                  <a:srgbClr val="C00000"/>
                </a:solidFill>
              </a:rPr>
              <a:t>not resistant to oil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R = somewhat resistant to oil</a:t>
            </a:r>
          </a:p>
          <a:p>
            <a:pPr lvl="2"/>
            <a:r>
              <a:rPr lang="en-US" dirty="0"/>
              <a:t>P = oil-proof</a:t>
            </a:r>
          </a:p>
          <a:p>
            <a:pPr lvl="1"/>
            <a:r>
              <a:rPr lang="en-US" dirty="0" smtClean="0"/>
              <a:t>Blocks </a:t>
            </a:r>
            <a:r>
              <a:rPr lang="en-US" dirty="0" smtClean="0">
                <a:solidFill>
                  <a:srgbClr val="C00000"/>
                </a:solidFill>
              </a:rPr>
              <a:t>95%</a:t>
            </a:r>
            <a:r>
              <a:rPr lang="en-US" dirty="0" smtClean="0"/>
              <a:t> of particulate matter</a:t>
            </a:r>
          </a:p>
          <a:p>
            <a:pPr lvl="2"/>
            <a:r>
              <a:rPr lang="en-US" dirty="0" smtClean="0"/>
              <a:t>Seal – key to effectiveness</a:t>
            </a:r>
          </a:p>
          <a:p>
            <a:pPr lvl="2"/>
            <a:r>
              <a:rPr lang="en-US" dirty="0" smtClean="0"/>
              <a:t>Fit Testing (mask specific) ***</a:t>
            </a:r>
          </a:p>
          <a:p>
            <a:pPr lvl="1"/>
            <a:r>
              <a:rPr lang="en-US" dirty="0" smtClean="0"/>
              <a:t>Not gases or vapors (</a:t>
            </a:r>
            <a:r>
              <a:rPr lang="en-US" dirty="0" err="1" smtClean="0"/>
              <a:t>nonparticulate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N95 Respirator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9B3758-6452-4E35-8D62-D3B61472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EPA approved </a:t>
            </a:r>
            <a:r>
              <a:rPr lang="en-US" dirty="0" smtClean="0"/>
              <a:t>agents against SARS-CoV-2</a:t>
            </a:r>
            <a:endParaRPr lang="en-US" dirty="0"/>
          </a:p>
          <a:p>
            <a:pPr lvl="1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www.epa.gov/coronavirus/disinfectant-use-and-coronavirus-covid-19</a:t>
            </a:r>
            <a:endParaRPr lang="en-US" sz="1400" dirty="0" smtClean="0"/>
          </a:p>
          <a:p>
            <a:pPr lvl="1"/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www.epa.gov/pesticide-registration/list-n-disinfectants-use-against-sars-cov-2-covid-19</a:t>
            </a:r>
            <a:endParaRPr lang="en-US" sz="1400" dirty="0"/>
          </a:p>
          <a:p>
            <a:r>
              <a:rPr lang="en-US" dirty="0"/>
              <a:t>High-touch Surfaces</a:t>
            </a:r>
          </a:p>
          <a:p>
            <a:pPr lvl="1"/>
            <a:r>
              <a:rPr lang="en-US" dirty="0"/>
              <a:t>Doorknobs</a:t>
            </a:r>
          </a:p>
          <a:p>
            <a:pPr lvl="1"/>
            <a:r>
              <a:rPr lang="en-US" dirty="0"/>
              <a:t>Light switches</a:t>
            </a:r>
          </a:p>
          <a:p>
            <a:pPr lvl="1"/>
            <a:r>
              <a:rPr lang="en-US" dirty="0"/>
              <a:t>Faucet handles</a:t>
            </a:r>
          </a:p>
          <a:p>
            <a:pPr lvl="1"/>
            <a:r>
              <a:rPr lang="en-US" dirty="0"/>
              <a:t>Pens</a:t>
            </a:r>
          </a:p>
          <a:p>
            <a:pPr lvl="1"/>
            <a:r>
              <a:rPr lang="en-US" dirty="0"/>
              <a:t>Phones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90CA5-FAF0-435A-B819-87ECA995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“Enhanced” Cleaning/Disinfecting</a:t>
            </a:r>
          </a:p>
        </p:txBody>
      </p:sp>
    </p:spTree>
    <p:extLst>
      <p:ext uri="{BB962C8B-B14F-4D97-AF65-F5344CB8AC3E}">
        <p14:creationId xmlns:p14="http://schemas.microsoft.com/office/powerpoint/2010/main" val="40863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Symptoms may appear 2-14 days after exposure to the virus. People with these symptoms may have COVID-19:</a:t>
            </a:r>
          </a:p>
          <a:p>
            <a:endParaRPr lang="en-US" dirty="0"/>
          </a:p>
          <a:p>
            <a:r>
              <a:rPr lang="en-US" dirty="0"/>
              <a:t>Fever or chills</a:t>
            </a:r>
          </a:p>
          <a:p>
            <a:r>
              <a:rPr lang="en-US" dirty="0"/>
              <a:t>Cough</a:t>
            </a:r>
          </a:p>
          <a:p>
            <a:r>
              <a:rPr lang="en-US" dirty="0"/>
              <a:t>Shortness of breath or difficulty </a:t>
            </a:r>
            <a:r>
              <a:rPr lang="en-US" dirty="0" smtClean="0"/>
              <a:t>breathing</a:t>
            </a:r>
          </a:p>
          <a:p>
            <a:r>
              <a:rPr lang="en-US" dirty="0"/>
              <a:t>Sore </a:t>
            </a:r>
            <a:r>
              <a:rPr lang="en-US" dirty="0" smtClean="0"/>
              <a:t>throat</a:t>
            </a:r>
            <a:endParaRPr lang="en-US" dirty="0"/>
          </a:p>
          <a:p>
            <a:r>
              <a:rPr lang="en-US" dirty="0"/>
              <a:t>Fatigue</a:t>
            </a:r>
          </a:p>
          <a:p>
            <a:r>
              <a:rPr lang="en-US" dirty="0"/>
              <a:t>Muscle or body aches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New loss of taste or smell</a:t>
            </a:r>
          </a:p>
          <a:p>
            <a:r>
              <a:rPr lang="en-US" dirty="0" smtClean="0"/>
              <a:t>Congestion </a:t>
            </a:r>
            <a:r>
              <a:rPr lang="en-US" dirty="0"/>
              <a:t>or runny nose</a:t>
            </a:r>
          </a:p>
          <a:p>
            <a:r>
              <a:rPr lang="en-US" dirty="0"/>
              <a:t>Nausea or vomiting</a:t>
            </a:r>
          </a:p>
          <a:p>
            <a:r>
              <a:rPr lang="en-US" dirty="0"/>
              <a:t>Diarrhea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COVID-19 Case Definition </a:t>
            </a:r>
            <a:r>
              <a:rPr lang="en-US" sz="2400" dirty="0" smtClean="0"/>
              <a:t>(current)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52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C65DD5B-F6B8-44C0-9DF4-1AB619639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244" y="2686050"/>
            <a:ext cx="550545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FC917-5434-4552-B464-6F0B8DC0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the Curve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B3B39B-8C17-4DED-961A-87E2858E9695}"/>
              </a:ext>
            </a:extLst>
          </p:cNvPr>
          <p:cNvSpPr txBox="1"/>
          <p:nvPr/>
        </p:nvSpPr>
        <p:spPr>
          <a:xfrm>
            <a:off x="3891379" y="6329150"/>
            <a:ext cx="4795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https://newsnetwork.mayoclinic.org/discussion/covid-19-flattening-the-curve/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15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133600"/>
            <a:ext cx="4724399" cy="44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UMMS Student Clinical Rotation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08333" cy="4495800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6400" dirty="0"/>
              <a:t>The UMB campus and your schools have put measures in place to help reduce your risk of contracting COVID-19.  However, as a student that participates in on-campus learning, I understand there is a risk of acquiring COVID-19 within the campus setting. 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56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6400" dirty="0"/>
              <a:t>As a University of Maryland Baltimore student, I agree: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practice physical distancing while on campus.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practice appropriate hand hygiene.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wear a mask while inside all UMMS facilities at all times.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wear a mask and eye protection during patient care encounters.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am aware that I </a:t>
            </a:r>
            <a:r>
              <a:rPr lang="en-US" sz="5200" u="sng" dirty="0"/>
              <a:t>cannot</a:t>
            </a:r>
            <a:r>
              <a:rPr lang="en-US" sz="5200" dirty="0"/>
              <a:t> participate in the direct in-person care of any known or suspected COVID-19 patient/client.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monitor myself and report any COVID-19 symptoms to </a:t>
            </a:r>
            <a:r>
              <a:rPr lang="en-US" sz="5200" dirty="0" smtClean="0"/>
              <a:t>the </a:t>
            </a:r>
            <a:r>
              <a:rPr lang="en-US" sz="5200" dirty="0"/>
              <a:t>Hotline 1-800-701-9863.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4000" dirty="0"/>
              <a:t>(Student Health will be notified of your hotline call, and a representative will contact you with further instructions)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4800" dirty="0"/>
              <a:t>Symptoms include: fever &gt; 100.0 F, sore throat, new cough, trouble breathing, congestion or runny nose, headache, new onset/change in taste or smell, nausea or vomiting, diarrhea, body aches, fatigue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report any international travel to the COVID-19 Hotline: 1-800-701-9863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report any known community/campus exposure to the COVID-19 hotline: 1-800-701-9863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report if I have been tested for COVID-19 by an off campus facility: 1-800-701-9863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will not attend campus activities, in-person classes, clinical rotations, field placements or internships if requested to quarantine by a medical professional.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5200" dirty="0"/>
              <a:t>I understand that for medical/personal reasons I can ask to delay my return to clinical activities (such as taking a medical leave of absence). I also understand that taking leave could delay the completion of program requirements and graduation. Individual details should be discussed with the dean's office of your school.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Student Health Attestation For 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Usual Suspects…</a:t>
            </a:r>
          </a:p>
          <a:p>
            <a:pPr lvl="1"/>
            <a:r>
              <a:rPr lang="en-US" dirty="0" smtClean="0"/>
              <a:t>HIV</a:t>
            </a:r>
          </a:p>
          <a:p>
            <a:pPr lvl="1"/>
            <a:r>
              <a:rPr lang="en-US" dirty="0" smtClean="0"/>
              <a:t>HBV</a:t>
            </a:r>
          </a:p>
          <a:p>
            <a:pPr lvl="1"/>
            <a:r>
              <a:rPr lang="en-US" dirty="0" smtClean="0"/>
              <a:t>HCV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Borne 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8A01AC94-2A08-40DA-960F-C8A21FDB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8018"/>
            <a:ext cx="8763000" cy="5029200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Currently no vaccine.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2000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HIV transmission does occur in occupational health settings: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	-Risk is &lt;1% in percutaneous injury.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	-Risk of transmission of body fluids to eyes/mucus membranes even lower.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	-Risk depends extent of exposure, needle size, 	amount of blood, etc.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2000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HIV prophylaxis is AVAILABLE = PEP (</a:t>
            </a:r>
            <a:r>
              <a:rPr lang="en-US" sz="2000" dirty="0" smtClean="0"/>
              <a:t>Post Exposure Prophylaxis)</a:t>
            </a:r>
            <a:endParaRPr lang="en-US" sz="2000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2000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Time is of the essence!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The sooner the better, but prophylaxis started up to 72hrs after exposure has demonstrated effectiveness in preventing infection.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39462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B9D0D24F-16DF-41D7-85DE-58207FBD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33600"/>
            <a:ext cx="7467600" cy="4195763"/>
          </a:xfrm>
        </p:spPr>
        <p:txBody>
          <a:bodyPr rtlCol="0">
            <a:normAutofit fontScale="70000" lnSpcReduction="20000"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/>
              <a:t>T</a:t>
            </a:r>
            <a:r>
              <a:rPr lang="en-US" dirty="0" smtClean="0"/>
              <a:t>reatment </a:t>
            </a:r>
            <a:r>
              <a:rPr lang="en-US" dirty="0"/>
              <a:t>is supportive. </a:t>
            </a:r>
            <a:endParaRPr lang="en-US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 smtClean="0"/>
              <a:t>	-Less </a:t>
            </a:r>
            <a:r>
              <a:rPr lang="en-US" dirty="0"/>
              <a:t>than 1% </a:t>
            </a:r>
            <a:r>
              <a:rPr lang="en-US" dirty="0" smtClean="0"/>
              <a:t>results </a:t>
            </a:r>
            <a:r>
              <a:rPr lang="en-US" dirty="0"/>
              <a:t>in liver </a:t>
            </a:r>
            <a:r>
              <a:rPr lang="en-US" dirty="0" smtClean="0"/>
              <a:t>failure.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 smtClean="0"/>
              <a:t>	-Less </a:t>
            </a:r>
            <a:r>
              <a:rPr lang="en-US" dirty="0"/>
              <a:t>than 5% </a:t>
            </a:r>
            <a:r>
              <a:rPr lang="en-US" dirty="0" smtClean="0"/>
              <a:t>results </a:t>
            </a:r>
            <a:r>
              <a:rPr lang="en-US" dirty="0"/>
              <a:t>in chronic infection.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 smtClean="0"/>
              <a:t>Great </a:t>
            </a:r>
            <a:r>
              <a:rPr lang="en-US" dirty="0"/>
              <a:t>news! We have a vaccine to prevent </a:t>
            </a:r>
            <a:r>
              <a:rPr lang="en-US" dirty="0" smtClean="0"/>
              <a:t>it!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 smtClean="0"/>
              <a:t>	*If </a:t>
            </a:r>
            <a:r>
              <a:rPr lang="en-US" dirty="0"/>
              <a:t>your titer shows immunity you are </a:t>
            </a:r>
            <a:r>
              <a:rPr lang="en-US" dirty="0" smtClean="0"/>
              <a:t>IMMUNE.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smtClean="0"/>
              <a:t>So, </a:t>
            </a:r>
            <a:r>
              <a:rPr lang="en-US" dirty="0"/>
              <a:t>if a Hep B Exposure occurs: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/>
              <a:t>You are immune and nothing further needs to be done concerning </a:t>
            </a:r>
            <a:r>
              <a:rPr lang="en-US" dirty="0" err="1"/>
              <a:t>Hep</a:t>
            </a:r>
            <a:r>
              <a:rPr lang="en-US" dirty="0"/>
              <a:t> </a:t>
            </a:r>
            <a:r>
              <a:rPr lang="en-US" dirty="0" smtClean="0"/>
              <a:t>B.</a:t>
            </a:r>
            <a:endParaRPr lang="en-US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 smtClean="0"/>
              <a:t>If </a:t>
            </a:r>
            <a:r>
              <a:rPr lang="en-US" dirty="0"/>
              <a:t>not immune at time of exposure you will be </a:t>
            </a:r>
            <a:r>
              <a:rPr lang="en-US" dirty="0" smtClean="0"/>
              <a:t>referred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ID consult </a:t>
            </a:r>
            <a:r>
              <a:rPr lang="en-US" dirty="0"/>
              <a:t>and </a:t>
            </a:r>
            <a:r>
              <a:rPr lang="en-US" dirty="0" smtClean="0"/>
              <a:t>a decision </a:t>
            </a:r>
            <a:r>
              <a:rPr lang="en-US" dirty="0"/>
              <a:t>made on whether you need to be sent to the Emergency Room for </a:t>
            </a:r>
            <a:r>
              <a:rPr lang="en-US" dirty="0" smtClean="0"/>
              <a:t>prophylaxis.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 smtClean="0"/>
              <a:t>Risk </a:t>
            </a:r>
            <a:r>
              <a:rPr lang="en-US" dirty="0"/>
              <a:t>is </a:t>
            </a:r>
            <a:r>
              <a:rPr lang="en-US" b="1" u="sng" dirty="0"/>
              <a:t>6-30</a:t>
            </a:r>
            <a:r>
              <a:rPr lang="en-US" b="1" dirty="0"/>
              <a:t>%</a:t>
            </a:r>
            <a:r>
              <a:rPr lang="en-US" dirty="0"/>
              <a:t> from a single needle stick/cut exposure.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Hepatitis B</a:t>
            </a:r>
          </a:p>
        </p:txBody>
      </p:sp>
    </p:spTree>
    <p:extLst>
      <p:ext uri="{BB962C8B-B14F-4D97-AF65-F5344CB8AC3E}">
        <p14:creationId xmlns:p14="http://schemas.microsoft.com/office/powerpoint/2010/main" val="34014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12708E8A-BA75-4170-B993-4634B57D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7631112" cy="4876800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/>
              <a:t>Currently </a:t>
            </a:r>
            <a:r>
              <a:rPr lang="en-US" sz="1800" dirty="0"/>
              <a:t>there is no vaccine for Hepatitis </a:t>
            </a:r>
            <a:r>
              <a:rPr lang="en-US" sz="1800" dirty="0" smtClean="0"/>
              <a:t>C.</a:t>
            </a:r>
            <a:endParaRPr lang="en-US" sz="18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/>
              <a:t>An acute HCV infection </a:t>
            </a:r>
            <a:r>
              <a:rPr lang="en-US" sz="1800" dirty="0"/>
              <a:t>can spontaneously clear </a:t>
            </a:r>
            <a:r>
              <a:rPr lang="en-US" sz="1800" dirty="0" smtClean="0"/>
              <a:t>on its </a:t>
            </a:r>
            <a:r>
              <a:rPr lang="en-US" sz="1800" dirty="0"/>
              <a:t>own, this is called spontaneous viral clearance. </a:t>
            </a:r>
            <a:endParaRPr lang="en-US" sz="1800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/>
              <a:t>	-This </a:t>
            </a:r>
            <a:r>
              <a:rPr lang="en-US" sz="1800" dirty="0"/>
              <a:t>occurs in 15-25% of those infected.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/>
              <a:t>Chronic HCV </a:t>
            </a:r>
            <a:r>
              <a:rPr lang="en-US" sz="1800" dirty="0"/>
              <a:t>responds well to antiviral therapy.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 smtClean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/>
              <a:t>Hepatitis </a:t>
            </a:r>
            <a:r>
              <a:rPr lang="en-US" sz="1800" dirty="0"/>
              <a:t>C transmission does occur in occupational health </a:t>
            </a:r>
            <a:r>
              <a:rPr lang="en-US" sz="1800" dirty="0" smtClean="0"/>
              <a:t>settings.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/>
              <a:t>	-Risk </a:t>
            </a:r>
            <a:r>
              <a:rPr lang="en-US" sz="1800" dirty="0"/>
              <a:t>is 0.2% for percutaneous (sharps/needlesticks) </a:t>
            </a:r>
            <a:r>
              <a:rPr lang="en-US" sz="1800" dirty="0" smtClean="0"/>
              <a:t>injuries.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/>
              <a:t>	-There </a:t>
            </a:r>
            <a:r>
              <a:rPr lang="en-US" sz="1800" dirty="0"/>
              <a:t>are a few reported cases of transmission from eye </a:t>
            </a:r>
            <a:r>
              <a:rPr lang="en-US" sz="1800" dirty="0" smtClean="0"/>
              <a:t>splashes.</a:t>
            </a:r>
            <a:endParaRPr lang="en-US" sz="18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/>
              <a:t>	-There </a:t>
            </a:r>
            <a:r>
              <a:rPr lang="en-US" sz="1800" dirty="0"/>
              <a:t>is no accepted </a:t>
            </a:r>
            <a:r>
              <a:rPr lang="en-US" sz="1800" dirty="0" smtClean="0"/>
              <a:t>HCV</a:t>
            </a:r>
            <a:r>
              <a:rPr lang="en-US" sz="1800" dirty="0" smtClean="0"/>
              <a:t> </a:t>
            </a:r>
            <a:r>
              <a:rPr lang="en-US" sz="1800" dirty="0"/>
              <a:t>post exposure </a:t>
            </a:r>
            <a:r>
              <a:rPr lang="en-US" sz="1800" dirty="0" smtClean="0"/>
              <a:t>prophylaxis.</a:t>
            </a:r>
            <a:endParaRPr lang="en-US" sz="1800" dirty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Hepatitis C</a:t>
            </a:r>
          </a:p>
        </p:txBody>
      </p:sp>
    </p:spTree>
    <p:extLst>
      <p:ext uri="{BB962C8B-B14F-4D97-AF65-F5344CB8AC3E}">
        <p14:creationId xmlns:p14="http://schemas.microsoft.com/office/powerpoint/2010/main" val="2116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594600" cy="36877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Juneteenth is the oldest nationally celebrated commemoration of the ending of slavery in the United States. </a:t>
            </a:r>
            <a:r>
              <a:rPr lang="en-US" dirty="0"/>
              <a:t> Dating back to 1865, it was on </a:t>
            </a:r>
            <a:r>
              <a:rPr lang="en-US" b="1" dirty="0"/>
              <a:t>June 19</a:t>
            </a:r>
            <a:r>
              <a:rPr lang="en-US" b="1" baseline="30000" dirty="0"/>
              <a:t>th</a:t>
            </a:r>
            <a:r>
              <a:rPr lang="en-US" dirty="0"/>
              <a:t> that the Union soldiers, led by </a:t>
            </a:r>
            <a:r>
              <a:rPr lang="en-US" b="1" dirty="0"/>
              <a:t>Major General Gordon Granger</a:t>
            </a:r>
            <a:r>
              <a:rPr lang="en-US" dirty="0"/>
              <a:t>, landed at </a:t>
            </a:r>
            <a:r>
              <a:rPr lang="en-US" b="1" dirty="0"/>
              <a:t>Galveston, Texas</a:t>
            </a:r>
            <a:r>
              <a:rPr lang="en-US" dirty="0"/>
              <a:t> with news that the war had ended and that the </a:t>
            </a:r>
            <a:r>
              <a:rPr lang="en-US" b="1" dirty="0"/>
              <a:t>enslaved were now free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</a:t>
            </a:r>
            <a:r>
              <a:rPr lang="en-US" dirty="0"/>
              <a:t>that this was </a:t>
            </a:r>
            <a:r>
              <a:rPr lang="en-US" b="1" dirty="0"/>
              <a:t>two and a half years </a:t>
            </a:r>
            <a:r>
              <a:rPr lang="en-US" b="1" u="sng" dirty="0"/>
              <a:t>after</a:t>
            </a:r>
            <a:r>
              <a:rPr lang="en-US" dirty="0"/>
              <a:t> President Lincoln’s </a:t>
            </a:r>
            <a:r>
              <a:rPr lang="en-US" b="1" dirty="0"/>
              <a:t>Emancipation Proclamation</a:t>
            </a:r>
            <a:r>
              <a:rPr lang="en-US" dirty="0"/>
              <a:t> - which had </a:t>
            </a:r>
            <a:r>
              <a:rPr lang="en-US" b="1" dirty="0"/>
              <a:t>become official January 1, 1863</a:t>
            </a:r>
            <a:r>
              <a:rPr lang="en-US" dirty="0"/>
              <a:t>. The Emancipation Proclamation had little impact on the Texans due to the minimal number of Union troops to enforce the new </a:t>
            </a:r>
            <a:r>
              <a:rPr lang="en-US" b="1" dirty="0"/>
              <a:t>Executive Order</a:t>
            </a:r>
            <a:r>
              <a:rPr lang="en-US" dirty="0"/>
              <a:t>. However, with the </a:t>
            </a:r>
            <a:r>
              <a:rPr lang="en-US" b="1" dirty="0"/>
              <a:t>surrender of General Lee in April of 1865</a:t>
            </a:r>
            <a:r>
              <a:rPr lang="en-US" dirty="0"/>
              <a:t>, and the </a:t>
            </a:r>
            <a:r>
              <a:rPr lang="en-US" b="1" dirty="0"/>
              <a:t>arrival of General Granger’s regiment,</a:t>
            </a:r>
            <a:r>
              <a:rPr lang="en-US" dirty="0"/>
              <a:t> the </a:t>
            </a:r>
            <a:r>
              <a:rPr lang="en-US" b="1" dirty="0"/>
              <a:t>forces</a:t>
            </a:r>
            <a:r>
              <a:rPr lang="en-US" dirty="0"/>
              <a:t> were finally strong enough to </a:t>
            </a:r>
            <a:r>
              <a:rPr lang="en-US" b="1" dirty="0"/>
              <a:t>influence</a:t>
            </a:r>
            <a:r>
              <a:rPr lang="en-US" dirty="0"/>
              <a:t> and </a:t>
            </a:r>
            <a:r>
              <a:rPr lang="en-US" b="1" dirty="0"/>
              <a:t>overcome the resistance.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Juneteenth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6365351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https://www.juneteenth.com/history.htm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23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Parenteral inoculation - needle stick / </a:t>
            </a:r>
            <a:r>
              <a:rPr lang="en-US" sz="2800" dirty="0" smtClean="0"/>
              <a:t>sharps</a:t>
            </a:r>
            <a:endParaRPr lang="en-US" sz="2800" dirty="0"/>
          </a:p>
          <a:p>
            <a:r>
              <a:rPr lang="en-US" sz="2800" dirty="0"/>
              <a:t>Eye splashes - patient blood, saliva, wound debris</a:t>
            </a:r>
          </a:p>
          <a:p>
            <a:r>
              <a:rPr lang="en-US" sz="2800" dirty="0"/>
              <a:t>Bites </a:t>
            </a:r>
          </a:p>
          <a:p>
            <a:endParaRPr lang="en-US" sz="2800" dirty="0" smtClean="0"/>
          </a:p>
          <a:p>
            <a:r>
              <a:rPr lang="en-US" sz="2800" i="1" dirty="0" smtClean="0"/>
              <a:t>*The </a:t>
            </a:r>
            <a:r>
              <a:rPr lang="en-US" sz="2800" i="1" dirty="0"/>
              <a:t>potential risk of infection is dependent </a:t>
            </a:r>
            <a:r>
              <a:rPr lang="en-US" sz="2800" i="1" dirty="0" smtClean="0"/>
              <a:t>on type </a:t>
            </a:r>
            <a:r>
              <a:rPr lang="en-US" sz="2800" i="1" dirty="0"/>
              <a:t>and details of </a:t>
            </a:r>
            <a:r>
              <a:rPr lang="en-US" sz="2800" i="1" dirty="0" smtClean="0"/>
              <a:t>the exposure</a:t>
            </a:r>
            <a:endParaRPr lang="en-US" sz="2800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BBP - Types of Exposures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914"/>
            <a:ext cx="7408333" cy="3450696"/>
          </a:xfrm>
        </p:spPr>
        <p:txBody>
          <a:bodyPr/>
          <a:lstStyle/>
          <a:p>
            <a:r>
              <a:rPr lang="en-US" sz="4000" dirty="0"/>
              <a:t>~ 385,000 </a:t>
            </a:r>
            <a:r>
              <a:rPr lang="en-US" sz="4000" dirty="0" err="1"/>
              <a:t>needlesticks</a:t>
            </a:r>
            <a:r>
              <a:rPr lang="en-US" sz="4000" dirty="0"/>
              <a:t> per year </a:t>
            </a:r>
          </a:p>
          <a:p>
            <a:pPr lvl="1"/>
            <a:r>
              <a:rPr lang="en-US" sz="3200" i="1" dirty="0"/>
              <a:t>More than 1000 each day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Sharps Injuries – Needlesticks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24071"/>
          <a:stretch>
            <a:fillRect/>
          </a:stretch>
        </p:blipFill>
        <p:spPr>
          <a:xfrm>
            <a:off x="4352392" y="3497262"/>
            <a:ext cx="4156608" cy="26289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680" y="3289235"/>
            <a:ext cx="3251200" cy="3175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rgbClr val="FF0000"/>
                </a:solidFill>
              </a:rPr>
              <a:t>Most Injuries occur in </a:t>
            </a:r>
          </a:p>
          <a:p>
            <a:pPr algn="ctr" defTabSz="457200"/>
            <a:r>
              <a:rPr lang="en-US" sz="2800" b="1" dirty="0">
                <a:solidFill>
                  <a:srgbClr val="FF0000"/>
                </a:solidFill>
              </a:rPr>
              <a:t>OR (27%) or Patient Room (39%)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82700" y="6227058"/>
            <a:ext cx="7404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dirty="0" err="1">
                <a:solidFill>
                  <a:prstClr val="black"/>
                </a:solidFill>
              </a:rPr>
              <a:t>NaSH</a:t>
            </a:r>
            <a:r>
              <a:rPr lang="en-US" dirty="0">
                <a:solidFill>
                  <a:prstClr val="black"/>
                </a:solidFill>
              </a:rPr>
              <a:t> June 1995—December 2003 (</a:t>
            </a:r>
            <a:r>
              <a:rPr lang="en-US" dirty="0" err="1">
                <a:solidFill>
                  <a:prstClr val="black"/>
                </a:solidFill>
              </a:rPr>
              <a:t>n</a:t>
            </a:r>
            <a:r>
              <a:rPr lang="en-US" dirty="0">
                <a:solidFill>
                  <a:prstClr val="black"/>
                </a:solidFill>
              </a:rPr>
              <a:t>=23,197)</a:t>
            </a:r>
          </a:p>
        </p:txBody>
      </p:sp>
    </p:spTree>
    <p:extLst>
      <p:ext uri="{BB962C8B-B14F-4D97-AF65-F5344CB8AC3E}">
        <p14:creationId xmlns:p14="http://schemas.microsoft.com/office/powerpoint/2010/main" val="3844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Be prepared </a:t>
            </a:r>
          </a:p>
          <a:p>
            <a:r>
              <a:rPr lang="en-US" sz="3200" dirty="0"/>
              <a:t>Be aware </a:t>
            </a:r>
          </a:p>
          <a:p>
            <a:r>
              <a:rPr lang="en-US" sz="3200" dirty="0"/>
              <a:t>Dispose with care 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– Protect Yourself</a:t>
            </a:r>
            <a:br>
              <a:rPr lang="en-US" dirty="0"/>
            </a:br>
            <a:r>
              <a:rPr lang="en-US" sz="4000" dirty="0">
                <a:solidFill>
                  <a:srgbClr val="FF0000"/>
                </a:solidFill>
              </a:rPr>
              <a:t>Avoid needle sticks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51000" y="5365750"/>
            <a:ext cx="6191250" cy="12223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000000"/>
                </a:solidFill>
              </a:rPr>
              <a:t>Protect your self </a:t>
            </a:r>
          </a:p>
          <a:p>
            <a:pPr algn="ctr" defTabSz="457200"/>
            <a:r>
              <a:rPr lang="en-US" sz="3600" b="1" dirty="0">
                <a:solidFill>
                  <a:srgbClr val="000000"/>
                </a:solidFill>
              </a:rPr>
              <a:t>Protect your patient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43200"/>
            <a:ext cx="3644900" cy="24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 sharps pointed away from user</a:t>
            </a:r>
          </a:p>
          <a:p>
            <a:r>
              <a:rPr lang="en-US" dirty="0"/>
              <a:t>Know where disposal container is </a:t>
            </a:r>
          </a:p>
          <a:p>
            <a:r>
              <a:rPr lang="en-US" dirty="0"/>
              <a:t>Know the situation – e.g. is pt cooperative</a:t>
            </a:r>
          </a:p>
          <a:p>
            <a:r>
              <a:rPr lang="en-US" dirty="0"/>
              <a:t>Keep your eyes on the sharps </a:t>
            </a:r>
          </a:p>
          <a:p>
            <a:r>
              <a:rPr lang="en-US" dirty="0"/>
              <a:t>Neutral zones to place/retrieve (Do not pass!)</a:t>
            </a:r>
          </a:p>
          <a:p>
            <a:r>
              <a:rPr lang="en-US" dirty="0"/>
              <a:t>Verbalize placement of sharps  </a:t>
            </a:r>
          </a:p>
          <a:p>
            <a:r>
              <a:rPr lang="en-US" dirty="0"/>
              <a:t>Activate any safety features </a:t>
            </a:r>
          </a:p>
          <a:p>
            <a:r>
              <a:rPr lang="en-US" dirty="0"/>
              <a:t>Do NOT recap needles </a:t>
            </a:r>
          </a:p>
          <a:p>
            <a:r>
              <a:rPr lang="en-US" dirty="0"/>
              <a:t>Active clean 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Yourself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572000"/>
            <a:ext cx="2607380" cy="19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497888" cy="4114800"/>
          </a:xfrm>
        </p:spPr>
        <p:txBody>
          <a:bodyPr/>
          <a:lstStyle/>
          <a:p>
            <a:pPr marL="0" indent="0">
              <a:buFont typeface="Wingdings" pitchFamily="-1" charset="2"/>
              <a:buNone/>
            </a:pPr>
            <a:r>
              <a:rPr lang="en-US" sz="2000" dirty="0"/>
              <a:t>You are on your surgical rotation. The resident asks you to assist him during a suturing procedure, which happens on a Friday overnight call. While he is passing you the needle he used for the local anesthesia, you feel a sharp pain and realize that the needle has punctured your glove. Following this injury, what is the most appropriate way to get in touch with the appropriate resources?</a:t>
            </a:r>
          </a:p>
          <a:p>
            <a:pPr marL="0" indent="0"/>
            <a:endParaRPr lang="en-US" sz="2000" dirty="0"/>
          </a:p>
          <a:p>
            <a:pPr marL="914400" lvl="1" indent="-457200">
              <a:buFont typeface="Tahoma" pitchFamily="-1" charset="0"/>
              <a:buAutoNum type="alphaUcPeriod"/>
            </a:pPr>
            <a:r>
              <a:rPr lang="en-US" sz="2000" dirty="0"/>
              <a:t>Call your resident</a:t>
            </a:r>
          </a:p>
          <a:p>
            <a:pPr marL="914400" lvl="1" indent="-457200">
              <a:buFont typeface="Tahoma" pitchFamily="-1" charset="0"/>
              <a:buAutoNum type="alphaUcPeriod"/>
            </a:pPr>
            <a:r>
              <a:rPr lang="en-US" sz="2000" dirty="0"/>
              <a:t>Call UMSOM Student Health (667-214-1886) </a:t>
            </a:r>
          </a:p>
          <a:p>
            <a:pPr marL="914400" lvl="1" indent="-457200">
              <a:buFont typeface="Tahoma" pitchFamily="-1" charset="0"/>
              <a:buAutoNum type="alphaUcPeriod"/>
            </a:pPr>
            <a:r>
              <a:rPr lang="en-US" sz="2000" dirty="0"/>
              <a:t>Call the </a:t>
            </a:r>
            <a:r>
              <a:rPr lang="en-US" sz="2000" dirty="0" err="1"/>
              <a:t>Needlestick</a:t>
            </a:r>
            <a:r>
              <a:rPr lang="en-US" sz="2000" dirty="0"/>
              <a:t> Hotline (410.328.BEEP then enter STIK)</a:t>
            </a:r>
          </a:p>
          <a:p>
            <a:pPr marL="914400" lvl="1" indent="-457200">
              <a:buFont typeface="Tahoma" pitchFamily="-1" charset="0"/>
              <a:buAutoNum type="alphaUcPeriod"/>
            </a:pPr>
            <a:r>
              <a:rPr lang="en-US" sz="2000" dirty="0"/>
              <a:t>Call the Infection Control office (410.328.5757)</a:t>
            </a:r>
          </a:p>
          <a:p>
            <a:pPr marL="914400" lvl="1" indent="-457200">
              <a:buFont typeface="Tahoma" pitchFamily="-1" charset="0"/>
              <a:buAutoNum type="alphaUcPeriod"/>
            </a:pPr>
            <a:r>
              <a:rPr lang="en-US" sz="2000" dirty="0"/>
              <a:t>Call the employee health office to report the injury on Monday </a:t>
            </a:r>
          </a:p>
          <a:p>
            <a:pPr marL="0" indent="0">
              <a:buFont typeface="Tahoma" pitchFamily="-1" charset="0"/>
              <a:buAutoNum type="arabicPeriod"/>
            </a:pPr>
            <a:endParaRPr lang="en-US" sz="2000" dirty="0"/>
          </a:p>
        </p:txBody>
      </p:sp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</p:spTree>
    <p:extLst>
      <p:ext uri="{BB962C8B-B14F-4D97-AF65-F5344CB8AC3E}">
        <p14:creationId xmlns:p14="http://schemas.microsoft.com/office/powerpoint/2010/main" val="402252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Image result for needle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8" b="14326"/>
          <a:stretch>
            <a:fillRect/>
          </a:stretch>
        </p:blipFill>
        <p:spPr bwMode="auto">
          <a:xfrm>
            <a:off x="6324600" y="1410494"/>
            <a:ext cx="25146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Rectangle 3">
            <a:extLst>
              <a:ext uri="{FF2B5EF4-FFF2-40B4-BE49-F238E27FC236}">
                <a16:creationId xmlns:a16="http://schemas.microsoft.com/office/drawing/2014/main" xmlns="" id="{D9A83635-04E3-49C7-8F1C-808F59283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3733800"/>
            <a:ext cx="8839200" cy="5867400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charset="2"/>
              <a:buNone/>
              <a:defRPr/>
            </a:pPr>
            <a:r>
              <a:rPr lang="en-US" sz="1800" dirty="0"/>
              <a:t>If during regular UMIC hours (M-F 7-5p), call office ahead for an </a:t>
            </a:r>
            <a:r>
              <a:rPr lang="en-US" sz="1800" dirty="0" smtClean="0"/>
              <a:t>evaluation.</a:t>
            </a:r>
            <a:endParaRPr lang="en-US" sz="1800" dirty="0"/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charset="2"/>
              <a:buNone/>
              <a:defRPr/>
            </a:pPr>
            <a:r>
              <a:rPr lang="en-US" sz="1800" dirty="0"/>
              <a:t>If after hours or when in doubt, use the hotline above to speak with a provider. 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charset="2"/>
              <a:buChar char=""/>
              <a:defRPr/>
            </a:pPr>
            <a:endParaRPr lang="en-US" sz="1800" dirty="0"/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charset="2"/>
              <a:buNone/>
              <a:defRPr/>
            </a:pPr>
            <a:r>
              <a:rPr lang="en-US" sz="1800" dirty="0"/>
              <a:t>Student Health will arrange for an exposed student to be seen ASAP if </a:t>
            </a:r>
            <a:r>
              <a:rPr lang="en-US" sz="1800" dirty="0" smtClean="0"/>
              <a:t>needed.</a:t>
            </a:r>
            <a:endParaRPr lang="en-US" sz="1800" dirty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charset="2"/>
              <a:buChar char=""/>
              <a:defRPr/>
            </a:pPr>
            <a:r>
              <a:rPr lang="en-US" sz="1800" dirty="0"/>
              <a:t>We will discuss risks, options and </a:t>
            </a:r>
            <a:r>
              <a:rPr lang="en-US" sz="1800" dirty="0" smtClean="0"/>
              <a:t>recommendations.</a:t>
            </a:r>
            <a:endParaRPr lang="en-US" sz="1800" dirty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charset="2"/>
              <a:buChar char=""/>
              <a:defRPr/>
            </a:pPr>
            <a:r>
              <a:rPr lang="en-US" sz="1800" dirty="0"/>
              <a:t>We will prescribe  HIV post-exposure medications </a:t>
            </a:r>
            <a:r>
              <a:rPr lang="en-US" sz="1800" dirty="0" smtClean="0"/>
              <a:t>when</a:t>
            </a:r>
            <a:r>
              <a:rPr lang="en-US" sz="1800" dirty="0" smtClean="0"/>
              <a:t> appropriate.</a:t>
            </a:r>
            <a:endParaRPr lang="en-US" sz="1800" dirty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charset="2"/>
              <a:buChar char=""/>
              <a:defRPr/>
            </a:pPr>
            <a:r>
              <a:rPr lang="en-US" sz="1800" dirty="0"/>
              <a:t>We will arrange for any recommended blood testing for you / source patient 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 3" charset="2"/>
              <a:buChar char=""/>
              <a:defRPr/>
            </a:pPr>
            <a:r>
              <a:rPr lang="en-US" sz="1800" dirty="0"/>
              <a:t>Students on away rotations or outside of the downtown Baltimore campus should familiarize themselves with that </a:t>
            </a:r>
            <a:r>
              <a:rPr lang="en-US" sz="1800" dirty="0" smtClean="0"/>
              <a:t>site’s/facility’s </a:t>
            </a:r>
            <a:r>
              <a:rPr lang="en-US" sz="1800" dirty="0"/>
              <a:t>exposure </a:t>
            </a:r>
            <a:r>
              <a:rPr lang="en-US" sz="1800" dirty="0" smtClean="0"/>
              <a:t>procedure - but again, </a:t>
            </a:r>
            <a:r>
              <a:rPr lang="en-US" sz="1800" dirty="0"/>
              <a:t>when in </a:t>
            </a:r>
            <a:r>
              <a:rPr lang="en-US" sz="1800" dirty="0" smtClean="0"/>
              <a:t>doubt </a:t>
            </a:r>
            <a:r>
              <a:rPr lang="en-US" sz="1800" dirty="0"/>
              <a:t>call the 24/7 hotline above. 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8126C"/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xmlns="" id="{451512F5-12FA-427B-92C6-E698003BC5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0813" y="227013"/>
            <a:ext cx="8229600" cy="715962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b="1" dirty="0"/>
              <a:t>Exposure Protocol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 </a:t>
            </a:r>
            <a:r>
              <a:rPr lang="en-US" sz="2000" dirty="0"/>
              <a:t>(</a:t>
            </a:r>
            <a:r>
              <a:rPr lang="en-US" sz="2000" dirty="0" smtClean="0"/>
              <a:t>for </a:t>
            </a:r>
            <a:r>
              <a:rPr lang="en-US" sz="2000" dirty="0"/>
              <a:t>needle </a:t>
            </a:r>
            <a:r>
              <a:rPr lang="en-US" sz="2000" dirty="0" smtClean="0"/>
              <a:t>sticks or other BBP exposures)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9F1B92-89FD-40E0-9E01-48EFB4999B6D}"/>
              </a:ext>
            </a:extLst>
          </p:cNvPr>
          <p:cNvSpPr txBox="1"/>
          <p:nvPr/>
        </p:nvSpPr>
        <p:spPr>
          <a:xfrm>
            <a:off x="381000" y="2454275"/>
            <a:ext cx="5943600" cy="1158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en-US" sz="3200" b="1" dirty="0">
                <a:solidFill>
                  <a:srgbClr val="00B0F0"/>
                </a:solidFill>
                <a:latin typeface="+mj-lt"/>
              </a:rPr>
              <a:t>24/7 Stick hotline: 667-214-1886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defRPr/>
            </a:pPr>
            <a:endParaRPr lang="en-US" sz="500" b="1" dirty="0">
              <a:solidFill>
                <a:srgbClr val="00B0F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FFC000"/>
              </a:buClr>
              <a:defRPr/>
            </a:pPr>
            <a:r>
              <a:rPr lang="en-US" sz="2000" b="1" dirty="0">
                <a:solidFill>
                  <a:srgbClr val="00B0F0"/>
                </a:solidFill>
                <a:latin typeface="+mj-lt"/>
              </a:rPr>
              <a:t>http://www.umaryland.edu/studenthealth/urgent-needs/blood-borne-pathogens-exposure/</a:t>
            </a:r>
          </a:p>
        </p:txBody>
      </p:sp>
    </p:spTree>
    <p:extLst>
      <p:ext uri="{BB962C8B-B14F-4D97-AF65-F5344CB8AC3E}">
        <p14:creationId xmlns:p14="http://schemas.microsoft.com/office/powerpoint/2010/main" val="26660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66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  <p:bldP spid="2242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hlinkClick r:id="rId2"/>
              </a:rPr>
              <a:t>https</a:t>
            </a:r>
            <a:r>
              <a:rPr lang="en-US" sz="2400" b="1" dirty="0">
                <a:hlinkClick r:id="rId2"/>
              </a:rPr>
              <a:t>://www.umaryland.edu/studenthealth/urgent-needs/blood-bourne-pathogens-exposure</a:t>
            </a:r>
            <a:r>
              <a:rPr lang="en-US" sz="2400" b="1" dirty="0" smtClean="0">
                <a:hlinkClick r:id="rId2"/>
              </a:rPr>
              <a:t>/</a:t>
            </a:r>
            <a:endParaRPr lang="en-US" sz="2400" b="1" dirty="0" smtClean="0"/>
          </a:p>
          <a:p>
            <a:endParaRPr lang="en-US" dirty="0"/>
          </a:p>
          <a:p>
            <a:pPr lvl="0"/>
            <a:r>
              <a:rPr lang="en-US" dirty="0"/>
              <a:t>Hotline is </a:t>
            </a:r>
            <a:r>
              <a:rPr lang="en-US" dirty="0" smtClean="0"/>
              <a:t>active:  </a:t>
            </a:r>
            <a:r>
              <a:rPr lang="en-US" b="1" dirty="0"/>
              <a:t>24 hours a </a:t>
            </a:r>
            <a:r>
              <a:rPr lang="en-US" b="1" dirty="0" smtClean="0"/>
              <a:t>day</a:t>
            </a:r>
          </a:p>
          <a:p>
            <a:pPr lvl="0"/>
            <a:endParaRPr lang="en-US" dirty="0"/>
          </a:p>
          <a:p>
            <a:r>
              <a:rPr lang="en-US" dirty="0"/>
              <a:t>Hotline </a:t>
            </a:r>
            <a:r>
              <a:rPr lang="en-US" dirty="0" smtClean="0"/>
              <a:t>number:  </a:t>
            </a:r>
            <a:r>
              <a:rPr lang="en-US" b="1" dirty="0" smtClean="0"/>
              <a:t>667-214-1886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</a:t>
            </a:r>
            <a:r>
              <a:rPr lang="en-US" dirty="0" smtClean="0"/>
              <a:t>d Borne 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134" y="2674938"/>
            <a:ext cx="523167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New</a:t>
            </a:r>
            <a:r>
              <a:rPr lang="en-US" dirty="0" smtClean="0"/>
              <a:t> Exposure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2" indent="-342900"/>
            <a:r>
              <a:rPr lang="en-US" dirty="0"/>
              <a:t>Source patient blood needs to be drawn – follow </a:t>
            </a:r>
            <a:r>
              <a:rPr lang="en-US" dirty="0" smtClean="0"/>
              <a:t>protocol</a:t>
            </a:r>
          </a:p>
          <a:p>
            <a:pPr marL="342900" lvl="2" indent="-342900"/>
            <a:endParaRPr lang="en-US" sz="1800" dirty="0"/>
          </a:p>
          <a:p>
            <a:pPr lvl="2"/>
            <a:r>
              <a:rPr lang="en-US" sz="2000" dirty="0"/>
              <a:t>The lab </a:t>
            </a:r>
            <a:r>
              <a:rPr lang="en-US" sz="2000" dirty="0" smtClean="0"/>
              <a:t>will result the HIV test </a:t>
            </a:r>
            <a:r>
              <a:rPr lang="en-US" sz="2000" dirty="0"/>
              <a:t>within 60-90 </a:t>
            </a:r>
            <a:r>
              <a:rPr lang="en-US" sz="2000" dirty="0" smtClean="0"/>
              <a:t>minutes.</a:t>
            </a:r>
            <a:endParaRPr lang="en-US" sz="1600" dirty="0"/>
          </a:p>
          <a:p>
            <a:pPr lvl="2"/>
            <a:r>
              <a:rPr lang="en-US" sz="2000" dirty="0"/>
              <a:t>The </a:t>
            </a:r>
            <a:r>
              <a:rPr lang="en-US" sz="2000" dirty="0" err="1" smtClean="0"/>
              <a:t>Hep</a:t>
            </a:r>
            <a:r>
              <a:rPr lang="en-US" sz="2000" dirty="0" smtClean="0"/>
              <a:t> </a:t>
            </a:r>
            <a:r>
              <a:rPr lang="en-US" sz="2000" dirty="0"/>
              <a:t>B and C results will come back within </a:t>
            </a:r>
            <a:r>
              <a:rPr lang="en-US" sz="2000" dirty="0" smtClean="0"/>
              <a:t>24 hrs</a:t>
            </a:r>
            <a:r>
              <a:rPr lang="en-US" sz="2000" dirty="0"/>
              <a:t>.</a:t>
            </a:r>
            <a:endParaRPr lang="en-US" sz="2000" dirty="0" smtClean="0"/>
          </a:p>
          <a:p>
            <a:pPr lvl="2"/>
            <a:r>
              <a:rPr lang="en-US" sz="2000" dirty="0" smtClean="0"/>
              <a:t>If </a:t>
            </a:r>
            <a:r>
              <a:rPr lang="en-US" sz="2000" dirty="0"/>
              <a:t>exposure occurs during regular business hours the student can be directed to UMIC for immediate evaluation and possible treatment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Not all exposures require treatment.</a:t>
            </a:r>
          </a:p>
          <a:p>
            <a:pPr lvl="2"/>
            <a:r>
              <a:rPr lang="en-US" sz="2000" dirty="0" smtClean="0"/>
              <a:t>You should know your own HBV status = Immune</a:t>
            </a:r>
            <a:r>
              <a:rPr lang="en-US" sz="2000" dirty="0" smtClean="0"/>
              <a:t>/</a:t>
            </a:r>
            <a:r>
              <a:rPr lang="en-US" sz="2000" dirty="0" smtClean="0"/>
              <a:t>Not Immune</a:t>
            </a:r>
          </a:p>
          <a:p>
            <a:pPr lvl="2"/>
            <a:r>
              <a:rPr lang="en-US" sz="2000" dirty="0" smtClean="0"/>
              <a:t>Follow-up with Student Health/UMIC for monitoring.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4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Tips for Prevention</a:t>
            </a:r>
            <a:br>
              <a:rPr lang="en-US" dirty="0"/>
            </a:br>
            <a:endParaRPr lang="en-US" sz="3556" dirty="0">
              <a:solidFill>
                <a:srgbClr val="FF0000"/>
              </a:solidFill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25732"/>
              </p:ext>
            </p:extLst>
          </p:nvPr>
        </p:nvGraphicFramePr>
        <p:xfrm>
          <a:off x="1739900" y="1413518"/>
          <a:ext cx="5623361" cy="526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6819900" imgH="6388100" progId="Word.Document.12">
                  <p:link updateAutomatic="1"/>
                </p:oleObj>
              </mc:Choice>
              <mc:Fallback>
                <p:oleObj name="Document" r:id="rId4" imgW="6819900" imgH="63881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413518"/>
                        <a:ext cx="5623361" cy="5267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 descr="Image result for healthcare worker gown and mask with eye shie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42" y="4819631"/>
            <a:ext cx="1961279" cy="15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9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9506" y="2674938"/>
            <a:ext cx="51129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856694"/>
          </a:xfrm>
        </p:spPr>
        <p:txBody>
          <a:bodyPr>
            <a:noAutofit/>
          </a:bodyPr>
          <a:lstStyle/>
          <a:p>
            <a:r>
              <a:rPr lang="en-US" sz="3600" b="1" dirty="0"/>
              <a:t>National Museum of African American History and Culture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6096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15th St. and Constitution Ave., NW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USE needles! </a:t>
            </a:r>
          </a:p>
          <a:p>
            <a:pPr lvl="1"/>
            <a:r>
              <a:rPr lang="en-US" dirty="0"/>
              <a:t>Needleless systems whenever possible </a:t>
            </a:r>
          </a:p>
          <a:p>
            <a:r>
              <a:rPr lang="en-US" dirty="0"/>
              <a:t>DO USE devices with built in safety features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Protection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517650" y="4038600"/>
            <a:ext cx="2060575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41" y="4117732"/>
            <a:ext cx="3492500" cy="22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6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89400" y="1600200"/>
            <a:ext cx="4597400" cy="4525963"/>
          </a:xfrm>
        </p:spPr>
        <p:txBody>
          <a:bodyPr/>
          <a:lstStyle/>
          <a:p>
            <a:pPr>
              <a:buNone/>
            </a:pPr>
            <a:endParaRPr lang="en-US" b="1" i="1" dirty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3366FF"/>
                </a:solidFill>
              </a:rPr>
              <a:t>Immediately</a:t>
            </a:r>
          </a:p>
          <a:p>
            <a:r>
              <a:rPr lang="en-US" dirty="0"/>
              <a:t>Wash injury </a:t>
            </a:r>
          </a:p>
          <a:p>
            <a:r>
              <a:rPr lang="en-US" dirty="0"/>
              <a:t>Report Injury 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8-BEEP; STIK</a:t>
            </a:r>
          </a:p>
          <a:p>
            <a:pPr lvl="1"/>
            <a:r>
              <a:rPr lang="en-US" dirty="0"/>
              <a:t>Students: </a:t>
            </a:r>
            <a:r>
              <a:rPr lang="en-US" b="1" dirty="0">
                <a:solidFill>
                  <a:srgbClr val="FF0000"/>
                </a:solidFill>
              </a:rPr>
              <a:t>667-214-1886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– Protect Yourself</a:t>
            </a:r>
            <a:br>
              <a:rPr lang="en-US" dirty="0"/>
            </a:br>
            <a:r>
              <a:rPr lang="en-US" sz="4000" dirty="0">
                <a:solidFill>
                  <a:srgbClr val="FF0000"/>
                </a:solidFill>
              </a:rPr>
              <a:t>After the needle stick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51000" y="5365750"/>
            <a:ext cx="6191250" cy="12223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000000"/>
                </a:solidFill>
              </a:rPr>
              <a:t>Protect your self </a:t>
            </a:r>
          </a:p>
          <a:p>
            <a:pPr algn="ctr" defTabSz="457200"/>
            <a:r>
              <a:rPr lang="en-US" sz="3600" b="1" dirty="0">
                <a:solidFill>
                  <a:srgbClr val="000000"/>
                </a:solidFill>
              </a:rPr>
              <a:t>Protect your patient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4071"/>
          <a:stretch>
            <a:fillRect/>
          </a:stretch>
        </p:blipFill>
        <p:spPr>
          <a:xfrm>
            <a:off x="609600" y="2603500"/>
            <a:ext cx="3150084" cy="19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Needles and syringes are always single use </a:t>
            </a:r>
          </a:p>
          <a:p>
            <a:r>
              <a:rPr lang="en-US" dirty="0"/>
              <a:t>Do not use single dose vials for &gt;1  patient </a:t>
            </a:r>
          </a:p>
          <a:p>
            <a:pPr lvl="1"/>
            <a:r>
              <a:rPr lang="en-US" dirty="0"/>
              <a:t>All IV bags are single use </a:t>
            </a:r>
          </a:p>
          <a:p>
            <a:r>
              <a:rPr lang="en-US" dirty="0"/>
              <a:t>Limit use of </a:t>
            </a:r>
            <a:r>
              <a:rPr lang="en-US" dirty="0" err="1"/>
              <a:t>multidose</a:t>
            </a:r>
            <a:r>
              <a:rPr lang="en-US" dirty="0"/>
              <a:t> vials</a:t>
            </a:r>
          </a:p>
          <a:p>
            <a:pPr lvl="1"/>
            <a:r>
              <a:rPr lang="en-US" dirty="0"/>
              <a:t>Use for single patient when possible  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 – Injection Safety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51000" y="5365750"/>
            <a:ext cx="6191250" cy="12223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000000"/>
                </a:solidFill>
              </a:rPr>
              <a:t>Protect your patient </a:t>
            </a:r>
          </a:p>
          <a:p>
            <a:pPr algn="ctr" defTabSz="457200"/>
            <a:r>
              <a:rPr lang="en-US" sz="3600" b="1" dirty="0">
                <a:solidFill>
                  <a:srgbClr val="000000"/>
                </a:solidFill>
              </a:rPr>
              <a:t>Protect your self </a:t>
            </a:r>
          </a:p>
        </p:txBody>
      </p:sp>
    </p:spTree>
    <p:extLst>
      <p:ext uri="{BB962C8B-B14F-4D97-AF65-F5344CB8AC3E}">
        <p14:creationId xmlns:p14="http://schemas.microsoft.com/office/powerpoint/2010/main" val="293147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28894CAF-DB1C-44A3-8882-51677A81F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17638"/>
            <a:ext cx="8229600" cy="4983162"/>
          </a:xfrm>
        </p:spPr>
        <p:txBody>
          <a:bodyPr rtlCol="0">
            <a:normAutofit fontScale="77500" lnSpcReduction="20000"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Mario </a:t>
            </a:r>
            <a:r>
              <a:rPr lang="en-US" sz="2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Majette</a:t>
            </a: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MD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Alex </a:t>
            </a:r>
            <a:r>
              <a:rPr lang="en-US" sz="2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Kaysin</a:t>
            </a: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MD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Sarah Sampson, CRNP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UMIC providers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600" dirty="0"/>
              <a:t>   available 24/7 for emergencies by phone: 	 STICK line </a:t>
            </a: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(667) 214-1886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600" dirty="0"/>
              <a:t>   available for in-person evaluation at UMIC: </a:t>
            </a: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Mon – Fri  7a - 5p , (667) 214 – 1899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6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</a:t>
            </a:r>
            <a:r>
              <a:rPr lang="en-US" sz="2600" dirty="0"/>
              <a:t> also have the responsibility to report an incident and follow the protocol to ensure your own safety.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600" dirty="0"/>
          </a:p>
          <a:p>
            <a:pPr marL="0" indent="0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600" dirty="0"/>
              <a:t>Keeping a safe work/learning environment is a team effort!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9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900" dirty="0"/>
              <a:t>When in doubt, find instructions, contact info, forms online 24/7: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900" dirty="0">
                <a:hlinkClick r:id="rId3"/>
              </a:rPr>
              <a:t>https://www.umaryland.edu/studenthealth/urgent-needs/blood-bourne-pathogens-exposure</a:t>
            </a:r>
            <a:r>
              <a:rPr lang="en-US" sz="2400" dirty="0">
                <a:hlinkClick r:id="rId3"/>
              </a:rPr>
              <a:t>/</a:t>
            </a:r>
            <a:endParaRPr lang="en-US" sz="24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Responsible Parties</a:t>
            </a:r>
          </a:p>
        </p:txBody>
      </p:sp>
    </p:spTree>
    <p:extLst>
      <p:ext uri="{BB962C8B-B14F-4D97-AF65-F5344CB8AC3E}">
        <p14:creationId xmlns:p14="http://schemas.microsoft.com/office/powerpoint/2010/main" val="390276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3598863" y="1066800"/>
            <a:ext cx="5197475" cy="2667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Clinical sites provide and train you on the the proper and consistent use of personal protective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Provide a non punitive atmosphere that encourages reporting exposures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Provide a healthcare provider to be  available 24/7 for exposures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Educate students on bloodborne infections and post exposure prophylaxis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E6C7EA0A-106A-43E7-918D-B2E92B762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dirty="0"/>
              <a:t>Staff Responsibilities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4820" name="Picture 7" descr="Image result for sharps disposal pro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4149725"/>
            <a:ext cx="24415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Image result for passing suture holder technic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1242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1" descr="Image result for eye shield surgi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3745" r="11995" b="4506"/>
          <a:stretch>
            <a:fillRect/>
          </a:stretch>
        </p:blipFill>
        <p:spPr bwMode="auto">
          <a:xfrm>
            <a:off x="6376988" y="4005263"/>
            <a:ext cx="232568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10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2197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3D2EA3EB-D608-4A3A-890B-A783CFEE3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188" y="1295400"/>
            <a:ext cx="6297612" cy="5257800"/>
          </a:xfrm>
        </p:spPr>
        <p:txBody>
          <a:bodyPr rtlCol="0">
            <a:normAutofit fontScale="925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Adherence to standard safety practices / techniques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Use proper universal precautions : treat all human </a:t>
            </a:r>
            <a:br>
              <a:rPr lang="en-US" dirty="0"/>
            </a:br>
            <a:r>
              <a:rPr lang="en-US" dirty="0"/>
              <a:t>body fluids as if known to be infectious of blood </a:t>
            </a:r>
            <a:br>
              <a:rPr lang="en-US" dirty="0"/>
            </a:br>
            <a:r>
              <a:rPr lang="en-US" dirty="0"/>
              <a:t>borne pathogens.  Handle of all sharps with care and dispose properly.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Proper wear and use of PPE 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Gloves, gowns, goggles, masks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Know and follow all on-site safety measures created to reduce the risk of exposure to infectious agents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Know who to contact in case of an injury or for questions/concerns. In general, you can follow the lead of your supervisors/instructors on site. 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  <a:p>
            <a:pPr marL="457200" lvl="1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389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Preventative Strategies</a:t>
            </a:r>
          </a:p>
        </p:txBody>
      </p:sp>
    </p:spTree>
    <p:extLst>
      <p:ext uri="{BB962C8B-B14F-4D97-AF65-F5344CB8AC3E}">
        <p14:creationId xmlns:p14="http://schemas.microsoft.com/office/powerpoint/2010/main" val="28080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Image result for washing hands soap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59347"/>
            <a:ext cx="2786063" cy="18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A9060648-1840-422F-AE49-C9EF1A97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2057400"/>
            <a:ext cx="8991600" cy="4195763"/>
          </a:xfrm>
        </p:spPr>
        <p:txBody>
          <a:bodyPr rtlCol="0">
            <a:normAutofit/>
          </a:bodyPr>
          <a:lstStyle/>
          <a:p>
            <a:pPr marL="457207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400" dirty="0" smtClean="0"/>
              <a:t>1) Immediately </a:t>
            </a:r>
            <a:r>
              <a:rPr lang="en-US" sz="2400" dirty="0"/>
              <a:t>stop what your </a:t>
            </a:r>
            <a:r>
              <a:rPr lang="en-US" sz="2400" dirty="0" smtClean="0"/>
              <a:t>doing.</a:t>
            </a:r>
            <a:endParaRPr lang="en-US" sz="2400" dirty="0"/>
          </a:p>
          <a:p>
            <a:pPr marL="457207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400" dirty="0" smtClean="0"/>
              <a:t>2) Thoroughly </a:t>
            </a:r>
            <a:r>
              <a:rPr lang="en-US" sz="2400" dirty="0"/>
              <a:t>wash the affected </a:t>
            </a:r>
            <a:r>
              <a:rPr lang="en-US" sz="2400" dirty="0" smtClean="0"/>
              <a:t>site. </a:t>
            </a:r>
            <a:endParaRPr lang="en-US" sz="2400" dirty="0"/>
          </a:p>
          <a:p>
            <a:pPr marL="457207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400" dirty="0" smtClean="0"/>
              <a:t>3) Report </a:t>
            </a:r>
            <a:r>
              <a:rPr lang="en-US" sz="2400" dirty="0"/>
              <a:t>it to your immediate supervisor.</a:t>
            </a:r>
          </a:p>
          <a:p>
            <a:pPr marL="457207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400" dirty="0" smtClean="0"/>
              <a:t>4) Call </a:t>
            </a:r>
            <a:r>
              <a:rPr lang="en-US" sz="2400" dirty="0"/>
              <a:t>the 24/7 needle stick hotline: </a:t>
            </a:r>
            <a:r>
              <a:rPr lang="en-US" sz="2400" dirty="0">
                <a:solidFill>
                  <a:srgbClr val="C00000"/>
                </a:solidFill>
              </a:rPr>
              <a:t>(667) 214-1886 </a:t>
            </a:r>
          </a:p>
          <a:p>
            <a:pPr marL="457207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2400" dirty="0" smtClean="0"/>
          </a:p>
          <a:p>
            <a:pPr marL="457207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400" dirty="0" smtClean="0"/>
              <a:t>The </a:t>
            </a:r>
            <a:r>
              <a:rPr lang="en-US" sz="2400" dirty="0"/>
              <a:t>type of exposure risk (low or high) and </a:t>
            </a:r>
            <a:r>
              <a:rPr lang="en-US" sz="2400" dirty="0" smtClean="0"/>
              <a:t>the results </a:t>
            </a:r>
            <a:r>
              <a:rPr lang="en-US" sz="2400" dirty="0"/>
              <a:t>of source patient bloodwork will determine next steps:</a:t>
            </a:r>
          </a:p>
          <a:p>
            <a:pPr marL="857257" lvl="2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-Nothing </a:t>
            </a:r>
            <a:r>
              <a:rPr lang="en-US" sz="2000" dirty="0"/>
              <a:t>further</a:t>
            </a:r>
          </a:p>
          <a:p>
            <a:pPr marL="857257" lvl="2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-Initial </a:t>
            </a:r>
            <a:r>
              <a:rPr lang="en-US" sz="2000" dirty="0"/>
              <a:t>and serial testing </a:t>
            </a:r>
            <a:r>
              <a:rPr lang="en-US" sz="2000" dirty="0" smtClean="0"/>
              <a:t>(</a:t>
            </a:r>
            <a:r>
              <a:rPr lang="en-US" sz="2000" dirty="0"/>
              <a:t>time of </a:t>
            </a:r>
            <a:r>
              <a:rPr lang="en-US" sz="2000" dirty="0" smtClean="0"/>
              <a:t>exposure, </a:t>
            </a:r>
            <a:r>
              <a:rPr lang="en-US" sz="2000" dirty="0"/>
              <a:t>4-6wks, 3mo)</a:t>
            </a:r>
          </a:p>
          <a:p>
            <a:pPr marL="857257" lvl="2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/>
              <a:t>-Post-exposure </a:t>
            </a:r>
            <a:r>
              <a:rPr lang="en-US" sz="2000" dirty="0"/>
              <a:t>prophylaxis (PEP) treatment</a:t>
            </a:r>
          </a:p>
          <a:p>
            <a:pPr marL="457207" lvl="1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/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 the event of an exposure, or possible exposure:</a:t>
            </a:r>
          </a:p>
        </p:txBody>
      </p:sp>
    </p:spTree>
    <p:extLst>
      <p:ext uri="{BB962C8B-B14F-4D97-AF65-F5344CB8AC3E}">
        <p14:creationId xmlns:p14="http://schemas.microsoft.com/office/powerpoint/2010/main" val="1044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Reactive Strategies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xmlns="" id="{D024A647-E7DD-4C52-85C5-27C43ABF07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1676400"/>
            <a:ext cx="6096000" cy="4800600"/>
          </a:xfrm>
        </p:spPr>
        <p:txBody>
          <a:bodyPr rtlCol="0">
            <a:normAutofit/>
          </a:bodyPr>
          <a:lstStyle/>
          <a:p>
            <a:pPr algn="l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400" cap="none" dirty="0" smtClean="0">
                <a:solidFill>
                  <a:schemeClr val="tx1"/>
                </a:solidFill>
              </a:rPr>
              <a:t>-Wash </a:t>
            </a:r>
            <a:r>
              <a:rPr lang="en-US" sz="2400" cap="none" dirty="0">
                <a:solidFill>
                  <a:schemeClr val="tx1"/>
                </a:solidFill>
              </a:rPr>
              <a:t>the affected site with soap and </a:t>
            </a:r>
            <a:r>
              <a:rPr lang="en-US" sz="2400" cap="none" dirty="0" smtClean="0">
                <a:solidFill>
                  <a:schemeClr val="tx1"/>
                </a:solidFill>
              </a:rPr>
              <a:t>water.</a:t>
            </a:r>
          </a:p>
          <a:p>
            <a:pPr algn="l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-N</a:t>
            </a:r>
            <a:r>
              <a:rPr lang="en-US" sz="2400" cap="none" dirty="0" smtClean="0">
                <a:solidFill>
                  <a:schemeClr val="tx1"/>
                </a:solidFill>
              </a:rPr>
              <a:t>o </a:t>
            </a:r>
            <a:r>
              <a:rPr lang="en-US" sz="2400" cap="none" dirty="0">
                <a:solidFill>
                  <a:schemeClr val="tx1"/>
                </a:solidFill>
              </a:rPr>
              <a:t>need to ‘bleed’ or ‘milk’ the site of </a:t>
            </a:r>
            <a:r>
              <a:rPr lang="en-US" sz="2400" cap="none" dirty="0" smtClean="0">
                <a:solidFill>
                  <a:schemeClr val="tx1"/>
                </a:solidFill>
              </a:rPr>
              <a:t>exposure.</a:t>
            </a:r>
          </a:p>
          <a:p>
            <a:pPr algn="l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400" cap="none" dirty="0" smtClean="0">
              <a:solidFill>
                <a:schemeClr val="tx1"/>
              </a:solidFill>
            </a:endParaRPr>
          </a:p>
          <a:p>
            <a:pPr algn="l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cap="none" dirty="0" smtClean="0">
                <a:solidFill>
                  <a:schemeClr val="tx1"/>
                </a:solidFill>
              </a:rPr>
              <a:t>Rinse </a:t>
            </a:r>
            <a:r>
              <a:rPr lang="en-US" sz="2400" cap="none" dirty="0">
                <a:solidFill>
                  <a:schemeClr val="tx1"/>
                </a:solidFill>
              </a:rPr>
              <a:t>thoroughly with water if exposure occurs at a mucous </a:t>
            </a:r>
            <a:r>
              <a:rPr lang="en-US" sz="2400" cap="none" dirty="0" smtClean="0">
                <a:solidFill>
                  <a:schemeClr val="tx1"/>
                </a:solidFill>
              </a:rPr>
              <a:t>membrane (ex. nose</a:t>
            </a:r>
            <a:r>
              <a:rPr lang="en-US" sz="2400" cap="none" dirty="0">
                <a:solidFill>
                  <a:schemeClr val="tx1"/>
                </a:solidFill>
              </a:rPr>
              <a:t>, </a:t>
            </a:r>
            <a:r>
              <a:rPr lang="en-US" sz="2400" cap="none" dirty="0" smtClean="0">
                <a:solidFill>
                  <a:schemeClr val="tx1"/>
                </a:solidFill>
              </a:rPr>
              <a:t>mouth).</a:t>
            </a:r>
            <a:endParaRPr lang="en-US" sz="2400" cap="none" dirty="0">
              <a:solidFill>
                <a:schemeClr val="tx1"/>
              </a:solidFill>
            </a:endParaRPr>
          </a:p>
          <a:p>
            <a:pPr algn="l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sz="2400" cap="none" dirty="0" smtClean="0">
              <a:solidFill>
                <a:schemeClr val="tx1"/>
              </a:solidFill>
            </a:endParaRPr>
          </a:p>
          <a:p>
            <a:pPr algn="l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400" cap="none" dirty="0" smtClean="0">
                <a:solidFill>
                  <a:schemeClr val="tx1"/>
                </a:solidFill>
              </a:rPr>
              <a:t>If </a:t>
            </a:r>
            <a:r>
              <a:rPr lang="en-US" sz="2400" cap="none" dirty="0">
                <a:solidFill>
                  <a:schemeClr val="tx1"/>
                </a:solidFill>
              </a:rPr>
              <a:t>it’s an eye splash, go to your eye station and irrigate your eyes x </a:t>
            </a:r>
            <a:r>
              <a:rPr lang="en-US" sz="2400" cap="none" dirty="0" smtClean="0">
                <a:solidFill>
                  <a:schemeClr val="tx1"/>
                </a:solidFill>
              </a:rPr>
              <a:t>15min.</a:t>
            </a:r>
            <a:endParaRPr lang="en-US" sz="2400" cap="none" dirty="0">
              <a:solidFill>
                <a:schemeClr val="tx1"/>
              </a:solidFill>
            </a:endParaRPr>
          </a:p>
          <a:p>
            <a:pPr algn="l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6590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99DB33AF-903E-4C1D-8349-4E2CAAB84D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3752850" cy="4800600"/>
          </a:xfrm>
        </p:spPr>
        <p:txBody>
          <a:bodyPr rtlCol="0">
            <a:normAutofit fontScale="62500" lnSpcReduction="20000"/>
          </a:bodyPr>
          <a:lstStyle/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900" dirty="0"/>
              <a:t>Remember that all contact </a:t>
            </a:r>
            <a:r>
              <a:rPr lang="en-US" sz="2900" dirty="0" smtClean="0"/>
              <a:t>information, </a:t>
            </a:r>
            <a:r>
              <a:rPr lang="en-US" sz="2900" dirty="0"/>
              <a:t>instructions and necessary forms </a:t>
            </a:r>
            <a:r>
              <a:rPr lang="en-US" sz="2900" dirty="0" smtClean="0"/>
              <a:t>can </a:t>
            </a:r>
            <a:r>
              <a:rPr lang="en-US" sz="2900" dirty="0"/>
              <a:t>be found online 24/7 at: </a:t>
            </a:r>
            <a:r>
              <a:rPr lang="en-US" sz="2900" dirty="0">
                <a:hlinkClick r:id="rId3"/>
              </a:rPr>
              <a:t>https://www.umaryland.edu/studenthealth/urgent-needs/blood-borne-pathogens-exposure/</a:t>
            </a:r>
            <a:endParaRPr lang="en-US" sz="2900" dirty="0"/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900" dirty="0"/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900" b="1" dirty="0"/>
              <a:t>Each off-campus site (not at the Baltimore downtown campus) has its own needle stick/blood borne pathogen exposure protocol. </a:t>
            </a:r>
            <a:endParaRPr lang="en-US" sz="2900" b="1" dirty="0"/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900" b="1" dirty="0"/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900" dirty="0" smtClean="0"/>
              <a:t>Familiarize </a:t>
            </a:r>
            <a:r>
              <a:rPr lang="en-US" sz="2900" dirty="0"/>
              <a:t>yourself with </a:t>
            </a:r>
            <a:r>
              <a:rPr lang="en-US" sz="2900" dirty="0" smtClean="0"/>
              <a:t>their </a:t>
            </a:r>
            <a:r>
              <a:rPr lang="en-US" sz="2900" dirty="0"/>
              <a:t>protocol and the appropriate contact people/hotlines so you’ll know what to do in the case of an emergency at off campus </a:t>
            </a:r>
            <a:r>
              <a:rPr lang="en-US" sz="2900" dirty="0" smtClean="0"/>
              <a:t>rotations</a:t>
            </a:r>
            <a:r>
              <a:rPr lang="en-US" sz="2900" dirty="0" smtClean="0"/>
              <a:t>. </a:t>
            </a:r>
            <a:endParaRPr lang="en-US" sz="2900" dirty="0"/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900" dirty="0"/>
          </a:p>
          <a:p>
            <a:pPr marL="0" indent="0" algn="ctr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900" b="1" cap="all" dirty="0">
                <a:solidFill>
                  <a:schemeClr val="accent2">
                    <a:lumMod val="75000"/>
                  </a:schemeClr>
                </a:solidFill>
              </a:rPr>
              <a:t>When in doubt, call us at UMIC or the needle stick hotline. </a:t>
            </a:r>
          </a:p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900" dirty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20100" cy="990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Reactive Strategies</a:t>
            </a:r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9387" r="18709" b="3786"/>
          <a:stretch>
            <a:fillRect/>
          </a:stretch>
        </p:blipFill>
        <p:spPr bwMode="auto">
          <a:xfrm>
            <a:off x="4495800" y="2209800"/>
            <a:ext cx="4286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381000" y="2590800"/>
            <a:ext cx="8610600" cy="4114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Biosafety in Microbiological and Biomedical Laboratories (BMBL) 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edition. Available at : </a:t>
            </a:r>
            <a:r>
              <a:rPr lang="en-US" altLang="en-US" sz="2400" dirty="0">
                <a:hlinkClick r:id="rId3"/>
              </a:rPr>
              <a:t>http://www.cdc.gov/of/ohs/biosfty/bmbl4/bmbl4s7e.htm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OHS safety manual at : </a:t>
            </a:r>
            <a:r>
              <a:rPr lang="en-US" altLang="en-US" sz="2400" dirty="0">
                <a:hlinkClick r:id="rId4"/>
              </a:rPr>
              <a:t>http://www.cdc.gov/od/ohs/manual/mannav.htm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Mandell: Principles and Practice of Infectious Diseases, 5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ed.</a:t>
            </a:r>
          </a:p>
          <a:p>
            <a:pPr eaLnBrk="1" hangingPunct="1"/>
            <a:r>
              <a:rPr lang="en-US" altLang="en-US" sz="2400" dirty="0">
                <a:hlinkClick r:id="rId5"/>
              </a:rPr>
              <a:t>http://www.cdc.gov/hepatitis/hcv/hcvfaq.htm</a:t>
            </a:r>
            <a:endParaRPr lang="en-US" altLang="en-US" sz="2400" dirty="0"/>
          </a:p>
          <a:p>
            <a:pPr eaLnBrk="1" hangingPunct="1"/>
            <a:r>
              <a:rPr lang="en-US" altLang="en-US" sz="2400" dirty="0">
                <a:hlinkClick r:id="rId6"/>
              </a:rPr>
              <a:t>https://www.cdc.gov/hiv/workplace/healthcareworkers.html</a:t>
            </a:r>
            <a:endParaRPr lang="en-US" altLang="en-US" sz="2400" dirty="0"/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960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Rot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/>
              <a:t>Student Health Providers</a:t>
            </a:r>
          </a:p>
        </p:txBody>
      </p:sp>
      <p:sp>
        <p:nvSpPr>
          <p:cNvPr id="5123" name="Rectangle 9">
            <a:extLst>
              <a:ext uri="{FF2B5EF4-FFF2-40B4-BE49-F238E27FC236}">
                <a16:creationId xmlns:a16="http://schemas.microsoft.com/office/drawing/2014/main" xmlns="" id="{B3FDF82F-5DD6-41F1-8483-8D0A4E767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034" y="1767112"/>
            <a:ext cx="2080966" cy="492289"/>
          </a:xfrm>
        </p:spPr>
        <p:txBody>
          <a:bodyPr rtlCol="0">
            <a:normAutofit/>
          </a:bodyPr>
          <a:lstStyle/>
          <a:p>
            <a:pPr algn="l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1400" b="1" dirty="0"/>
              <a:t>Mario Majette, MD, </a:t>
            </a:r>
            <a:r>
              <a:rPr lang="en-US" altLang="en-US" sz="1400" b="1" dirty="0" smtClean="0"/>
              <a:t>MPH</a:t>
            </a:r>
            <a:endParaRPr lang="en-US" altLang="en-US" sz="1400" b="1" dirty="0"/>
          </a:p>
        </p:txBody>
      </p:sp>
      <p:pic>
        <p:nvPicPr>
          <p:cNvPr id="12296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050" y="2176462"/>
            <a:ext cx="1860550" cy="270033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A7D86AF-AF83-4FB0-8C98-F32F1AB33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14601" y="4842431"/>
            <a:ext cx="1981200" cy="673100"/>
          </a:xfrm>
        </p:spPr>
        <p:txBody>
          <a:bodyPr rtlCol="0">
            <a:normAutofit lnSpcReduction="10000"/>
          </a:bodyPr>
          <a:lstStyle/>
          <a:p>
            <a:pPr algn="l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1400" b="1" dirty="0" smtClean="0"/>
              <a:t>Associate </a:t>
            </a:r>
            <a:r>
              <a:rPr lang="en-US" sz="1400" b="1" dirty="0"/>
              <a:t>Director of Student &amp; Employee Health</a:t>
            </a:r>
          </a:p>
        </p:txBody>
      </p:sp>
      <p:pic>
        <p:nvPicPr>
          <p:cNvPr id="12293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2308" y="2208213"/>
            <a:ext cx="1905000" cy="2611437"/>
          </a:xfrm>
          <a:noFill/>
        </p:spPr>
      </p:pic>
      <p:pic>
        <p:nvPicPr>
          <p:cNvPr id="1229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59000"/>
            <a:ext cx="19319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C782B2-5409-4B51-94E6-DE8356039B4E}"/>
              </a:ext>
            </a:extLst>
          </p:cNvPr>
          <p:cNvSpPr txBox="1"/>
          <p:nvPr/>
        </p:nvSpPr>
        <p:spPr>
          <a:xfrm>
            <a:off x="6934200" y="1836738"/>
            <a:ext cx="3352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+mj-lt"/>
              </a:rPr>
              <a:t>Niharika</a:t>
            </a:r>
            <a:r>
              <a:rPr lang="en-US" sz="1400" b="1" dirty="0">
                <a:latin typeface="+mj-lt"/>
              </a:rPr>
              <a:t> Khanna, MD</a:t>
            </a:r>
          </a:p>
        </p:txBody>
      </p:sp>
      <p:sp>
        <p:nvSpPr>
          <p:cNvPr id="12297" name="Rectangle 2"/>
          <p:cNvSpPr txBox="1">
            <a:spLocks noRot="1" noChangeArrowheads="1"/>
          </p:cNvSpPr>
          <p:nvPr/>
        </p:nvSpPr>
        <p:spPr bwMode="auto">
          <a:xfrm>
            <a:off x="381000" y="5607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i="1" dirty="0">
                <a:solidFill>
                  <a:schemeClr val="tx2"/>
                </a:solidFill>
              </a:rPr>
              <a:t>Our goal is for students to see UMIC and the student health team as their health care home</a:t>
            </a:r>
            <a:endParaRPr lang="en-US" altLang="en-US" sz="2800" i="1" dirty="0">
              <a:solidFill>
                <a:schemeClr val="tx2"/>
              </a:solidFill>
            </a:endParaRPr>
          </a:p>
        </p:txBody>
      </p:sp>
      <p:pic>
        <p:nvPicPr>
          <p:cNvPr id="1229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152650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AA7D23-63F2-4500-A8B4-DD8E0116CFDC}"/>
              </a:ext>
            </a:extLst>
          </p:cNvPr>
          <p:cNvSpPr/>
          <p:nvPr/>
        </p:nvSpPr>
        <p:spPr>
          <a:xfrm>
            <a:off x="4876800" y="1836738"/>
            <a:ext cx="2657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1400" b="1" dirty="0">
                <a:latin typeface="+mj-lt"/>
              </a:rPr>
              <a:t>Elena Shu, CRNP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868386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7">
              <a:spcBef>
                <a:spcPct val="20000"/>
              </a:spcBef>
              <a:buClr>
                <a:srgbClr val="C6E7FC">
                  <a:lumMod val="40000"/>
                  <a:lumOff val="60000"/>
                </a:srgbClr>
              </a:buClr>
              <a:buSzPct val="100000"/>
              <a:defRPr/>
            </a:pPr>
            <a:r>
              <a:rPr lang="en-US" altLang="en-US" sz="1400" b="1" dirty="0">
                <a:solidFill>
                  <a:srgbClr val="073E87"/>
                </a:solidFill>
              </a:rPr>
              <a:t>Medical Director of Student &amp; Employee Health</a:t>
            </a:r>
            <a:endParaRPr lang="en-US" altLang="en-US" sz="1400" b="1" dirty="0">
              <a:solidFill>
                <a:srgbClr val="073E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516" y="1859369"/>
            <a:ext cx="1926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73E87"/>
                </a:solidFill>
              </a:rPr>
              <a:t>Sarah Sampson, </a:t>
            </a:r>
            <a:r>
              <a:rPr lang="en-US" sz="1400" b="1" dirty="0" smtClean="0">
                <a:solidFill>
                  <a:srgbClr val="073E87"/>
                </a:solidFill>
              </a:rPr>
              <a:t>CRNP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Text Box 3">
            <a:extLst>
              <a:ext uri="{FF2B5EF4-FFF2-40B4-BE49-F238E27FC236}">
                <a16:creationId xmlns:a16="http://schemas.microsoft.com/office/drawing/2014/main" xmlns="" id="{AE864B35-3BE9-4107-994A-D996CBA9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381000"/>
            <a:ext cx="814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 dirty="0">
                <a:latin typeface="+mj-lt"/>
              </a:rPr>
              <a:t>Student Health Administrative Team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98981A5-79A8-4B07-B3BD-EE6223F680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81475" y="1357313"/>
            <a:ext cx="4038600" cy="852487"/>
          </a:xfrm>
        </p:spPr>
        <p:txBody>
          <a:bodyPr rtlCol="0">
            <a:normAutofit fontScale="92500" lnSpcReduction="10000"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600" dirty="0"/>
              <a:t>Denise Mitchell, MA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   </a:t>
            </a:r>
            <a:r>
              <a:rPr lang="en-US" sz="2200" dirty="0"/>
              <a:t>Student Health Coordinator</a:t>
            </a:r>
            <a:endParaRPr lang="en-US" dirty="0"/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  <a:p>
            <a:pPr marL="0" indent="0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3316" name="Online Image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354138"/>
            <a:ext cx="3421063" cy="2684462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D7597C6-4E0A-4732-B7B2-AAA5A39432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02225" y="1600200"/>
            <a:ext cx="4041775" cy="639763"/>
          </a:xfrm>
        </p:spPr>
        <p:txBody>
          <a:bodyPr rtlCol="0">
            <a:normAutofit/>
          </a:bodyPr>
          <a:lstStyle/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33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657600"/>
            <a:ext cx="34353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8B9805-21A2-45CF-B1AA-00E53CBD547A}"/>
              </a:ext>
            </a:extLst>
          </p:cNvPr>
          <p:cNvSpPr txBox="1"/>
          <p:nvPr/>
        </p:nvSpPr>
        <p:spPr>
          <a:xfrm>
            <a:off x="2133600" y="5552599"/>
            <a:ext cx="31480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Akila, Taylor, MA</a:t>
            </a:r>
            <a:r>
              <a:rPr lang="en-US" sz="2000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5304210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/>
          </p:cNvSpPr>
          <p:nvPr>
            <p:ph type="title"/>
          </p:nvPr>
        </p:nvSpPr>
        <p:spPr>
          <a:xfrm>
            <a:off x="420688" y="825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UMIC Care Team</a:t>
            </a:r>
          </a:p>
        </p:txBody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xmlns="" id="{7BE8B095-B6DB-47CE-985A-31AE3C6A6D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71750" y="4208463"/>
            <a:ext cx="1879600" cy="1025525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0"/>
              <a:buNone/>
              <a:defRPr/>
            </a:pPr>
            <a:endParaRPr lang="en-US" sz="2800" dirty="0">
              <a:latin typeface="Footlight MT Light" pitchFamily="18" charset="0"/>
              <a:ea typeface="+mn-ea"/>
              <a:cs typeface="+mn-cs"/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Footlight MT Light" pitchFamily="18" charset="0"/>
                <a:ea typeface="+mn-ea"/>
                <a:cs typeface="+mn-cs"/>
              </a:rPr>
              <a:t>Patrice Gray, MA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Monotype Corsiva" pitchFamily="66" charset="0"/>
              <a:ea typeface="+mn-ea"/>
              <a:cs typeface="+mn-cs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163638"/>
            <a:ext cx="17351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2590800" y="1779588"/>
            <a:ext cx="2819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Footlight MT Light" pitchFamily="18" charset="0"/>
              </a:rPr>
              <a:t>Elena Hernandez-Torres, 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  <a:latin typeface="Footlight MT Light" pitchFamily="18" charset="0"/>
              </a:rPr>
              <a:t>Medical Practice Representative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Footlight MT Light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43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163638"/>
            <a:ext cx="17748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6972300" y="1779588"/>
            <a:ext cx="2133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Footlight MT Light" pitchFamily="18" charset="0"/>
              </a:rPr>
              <a:t>Janine Parrish, 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  <a:latin typeface="Footlight MT Light" pitchFamily="18" charset="0"/>
              </a:rPr>
              <a:t>Medical Practice Representative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943725" y="4767263"/>
            <a:ext cx="2743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  <a:latin typeface="Footlight MT Light" pitchFamily="18" charset="0"/>
              </a:rPr>
              <a:t>Shakieta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Footlight MT Light" pitchFamily="18" charset="0"/>
              </a:rPr>
              <a:t> Adams, MA</a:t>
            </a:r>
          </a:p>
        </p:txBody>
      </p:sp>
      <p:pic>
        <p:nvPicPr>
          <p:cNvPr id="143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67138"/>
            <a:ext cx="17795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740150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3144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umaryland pics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8528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9" name="Rectangle 3">
            <a:extLst>
              <a:ext uri="{FF2B5EF4-FFF2-40B4-BE49-F238E27FC236}">
                <a16:creationId xmlns:a16="http://schemas.microsoft.com/office/drawing/2014/main" xmlns="" id="{83690700-C80A-4A7C-81B8-C5B923B04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3400" y="1905000"/>
            <a:ext cx="4711700" cy="4572000"/>
          </a:xfrm>
        </p:spPr>
        <p:txBody>
          <a:bodyPr rtlCol="0">
            <a:noAutofit/>
          </a:bodyPr>
          <a:lstStyle/>
          <a:p>
            <a:pPr marL="0" indent="0" algn="ctr" defTabSz="457207" eaLnBrk="1" fontAlgn="auto" hangingPunct="1">
              <a:spcAft>
                <a:spcPts val="0"/>
              </a:spcAft>
              <a:buClr>
                <a:srgbClr val="FFC000"/>
              </a:buClr>
              <a:buFont typeface="Wingdings 3" charset="2"/>
              <a:buNone/>
              <a:defRPr/>
            </a:pPr>
            <a:r>
              <a:rPr lang="en-US" sz="1800" b="1" dirty="0"/>
              <a:t>408 W Lombard Street </a:t>
            </a:r>
          </a:p>
          <a:p>
            <a:pPr marL="0" indent="0" algn="ctr" defTabSz="457207" eaLnBrk="1" fontAlgn="auto" hangingPunct="1">
              <a:spcAft>
                <a:spcPts val="0"/>
              </a:spcAft>
              <a:buClr>
                <a:srgbClr val="FFC000"/>
              </a:buClr>
              <a:buFont typeface="Wingdings 3" charset="2"/>
              <a:buNone/>
              <a:defRPr/>
            </a:pPr>
            <a:endParaRPr lang="en-US" sz="500" b="1" dirty="0" smtClean="0"/>
          </a:p>
          <a:p>
            <a:pPr marL="0" indent="0" algn="ctr" defTabSz="457207" eaLnBrk="1" fontAlgn="auto" hangingPunct="1">
              <a:spcAft>
                <a:spcPts val="0"/>
              </a:spcAft>
              <a:buClr>
                <a:srgbClr val="FFC000"/>
              </a:buClr>
              <a:buFont typeface="Wingdings 3" charset="2"/>
              <a:buNone/>
              <a:defRPr/>
            </a:pPr>
            <a:endParaRPr lang="en-US" sz="500" b="1" dirty="0"/>
          </a:p>
          <a:p>
            <a:pPr marL="342906" indent="-342906" defTabSz="457207">
              <a:buClr>
                <a:srgbClr val="00CC00"/>
              </a:buClr>
              <a:buFontTx/>
              <a:buChar char="•"/>
              <a:defRPr/>
            </a:pPr>
            <a:r>
              <a:rPr lang="en-US" sz="2000" dirty="0"/>
              <a:t>* </a:t>
            </a:r>
            <a:r>
              <a:rPr lang="en-US" sz="2000" dirty="0">
                <a:solidFill>
                  <a:srgbClr val="C00000"/>
                </a:solidFill>
              </a:rPr>
              <a:t>By scheduled appointment </a:t>
            </a:r>
            <a:r>
              <a:rPr lang="en-US" sz="2000" dirty="0"/>
              <a:t>*</a:t>
            </a:r>
          </a:p>
          <a:p>
            <a:pPr marL="342906" indent="-342906" defTabSz="457207">
              <a:buClr>
                <a:srgbClr val="00CC00"/>
              </a:buClr>
              <a:buFontTx/>
              <a:buChar char="•"/>
              <a:defRPr/>
            </a:pPr>
            <a:endParaRPr lang="en-US" sz="20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rgbClr val="00CC00"/>
              </a:buClr>
              <a:buFontTx/>
              <a:buChar char="•"/>
              <a:defRPr/>
            </a:pPr>
            <a:r>
              <a:rPr lang="en-US" sz="2000" dirty="0"/>
              <a:t>Upper Level – Immediate Care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rgbClr val="00CC00"/>
              </a:buClr>
              <a:buFont typeface="Wingdings 3" charset="2"/>
              <a:buNone/>
              <a:defRPr/>
            </a:pPr>
            <a:r>
              <a:rPr lang="en-US" sz="2000" dirty="0"/>
              <a:t>	Mon – Fri     (7:00a – </a:t>
            </a:r>
            <a:r>
              <a:rPr lang="en-US" sz="2000" dirty="0" smtClean="0"/>
              <a:t>4:30p</a:t>
            </a:r>
            <a:r>
              <a:rPr lang="en-US" sz="2000" dirty="0"/>
              <a:t>) 	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rgbClr val="00CC00"/>
              </a:buClr>
              <a:buFont typeface="Wingdings 3" charset="2"/>
              <a:buNone/>
              <a:defRPr/>
            </a:pPr>
            <a:r>
              <a:rPr lang="en-US" sz="2000" dirty="0"/>
              <a:t>		(667) 214 – 1899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rgbClr val="00CC00"/>
              </a:buClr>
              <a:buFont typeface="Wingdings 3" charset="2"/>
              <a:buNone/>
              <a:defRPr/>
            </a:pPr>
            <a:endParaRPr lang="en-US" sz="20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rgbClr val="00CC00"/>
              </a:buClr>
              <a:buFont typeface="Wingdings 3" charset="2"/>
              <a:buNone/>
              <a:defRPr/>
            </a:pPr>
            <a:endParaRPr lang="en-US" sz="3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rgbClr val="00CC00"/>
              </a:buClr>
              <a:buFontTx/>
              <a:buChar char="•"/>
              <a:defRPr/>
            </a:pPr>
            <a:r>
              <a:rPr lang="en-US" sz="2000" dirty="0"/>
              <a:t>Lower Level – Student Health 				Administrative Office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rgbClr val="00CC00"/>
              </a:buClr>
              <a:buFont typeface="Wingdings 3" charset="2"/>
              <a:buNone/>
              <a:defRPr/>
            </a:pPr>
            <a:r>
              <a:rPr lang="en-US" sz="2000" dirty="0"/>
              <a:t>	Mon – Fri     (8:30a - 4:30p)</a:t>
            </a:r>
            <a:br>
              <a:rPr lang="en-US" sz="2000" dirty="0"/>
            </a:br>
            <a:r>
              <a:rPr lang="en-US" sz="2000" dirty="0"/>
              <a:t>		(667) 214 – 1847    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rgbClr val="00CC00"/>
              </a:buClr>
              <a:buFont typeface="Wingdings 3" charset="2"/>
              <a:buNone/>
              <a:defRPr/>
            </a:pPr>
            <a:r>
              <a:rPr lang="en-US" sz="2000" b="1" dirty="0"/>
              <a:t>	</a:t>
            </a:r>
            <a:r>
              <a:rPr lang="en-US" sz="2000" dirty="0"/>
              <a:t>shealth@som.umaryland.edu    </a:t>
            </a:r>
            <a:r>
              <a:rPr lang="en-US" sz="2000" b="1" dirty="0"/>
              <a:t>   </a:t>
            </a:r>
          </a:p>
        </p:txBody>
      </p:sp>
      <p:sp>
        <p:nvSpPr>
          <p:cNvPr id="449538" name="Rectangle 2"/>
          <p:cNvSpPr>
            <a:spLocks noGrp="1" noRot="1"/>
          </p:cNvSpPr>
          <p:nvPr>
            <p:ph type="title"/>
          </p:nvPr>
        </p:nvSpPr>
        <p:spPr>
          <a:xfrm>
            <a:off x="484188" y="381000"/>
            <a:ext cx="8050212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Where are we?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2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9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9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9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9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9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9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9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9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build="p"/>
      <p:bldP spid="449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“Symptom-Free Campus”</a:t>
            </a:r>
          </a:p>
          <a:p>
            <a:pPr lvl="1"/>
            <a:r>
              <a:rPr lang="en-US" sz="2400" dirty="0" smtClean="0"/>
              <a:t>This is what is going to keep all of </a:t>
            </a:r>
            <a:r>
              <a:rPr lang="en-US" sz="2400" b="1" u="sng" dirty="0" smtClean="0"/>
              <a:t>US</a:t>
            </a:r>
            <a:r>
              <a:rPr lang="en-US" sz="2400" dirty="0" smtClean="0"/>
              <a:t> and our families safe.</a:t>
            </a:r>
          </a:p>
          <a:p>
            <a:pPr lvl="1"/>
            <a:r>
              <a:rPr lang="en-US" sz="2400" dirty="0" smtClean="0"/>
              <a:t>This demonstrates the love that we have for our patients and our communities. </a:t>
            </a:r>
          </a:p>
          <a:p>
            <a:pPr lvl="1"/>
            <a:r>
              <a:rPr lang="en-US" sz="2400" dirty="0" smtClean="0"/>
              <a:t>A healthy workforce is essential to our success.</a:t>
            </a:r>
          </a:p>
          <a:p>
            <a:pPr marL="301943" lvl="1" indent="0">
              <a:buNone/>
            </a:pPr>
            <a:endParaRPr lang="en-US" sz="2400" dirty="0" smtClean="0"/>
          </a:p>
          <a:p>
            <a:r>
              <a:rPr lang="en-US" dirty="0" smtClean="0"/>
              <a:t>We need a change in our work culture.</a:t>
            </a:r>
          </a:p>
          <a:p>
            <a:pPr lvl="1"/>
            <a:r>
              <a:rPr lang="en-US" sz="2400" dirty="0" smtClean="0"/>
              <a:t>Coming to work sick should not be rewarded or branded as being “tough” or “someone who never gives up.” </a:t>
            </a:r>
          </a:p>
          <a:p>
            <a:pPr lvl="1"/>
            <a:r>
              <a:rPr lang="en-US" sz="2400" dirty="0" smtClean="0"/>
              <a:t>Policies that are not punitive.</a:t>
            </a:r>
          </a:p>
          <a:p>
            <a:pPr lvl="1"/>
            <a:r>
              <a:rPr lang="en-US" sz="2400" dirty="0" smtClean="0"/>
              <a:t>A kinder-gentler campus environment.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Personal Pandemic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1720</Words>
  <Application>Microsoft Office PowerPoint</Application>
  <PresentationFormat>On-screen Show (4:3)</PresentationFormat>
  <Paragraphs>370</Paragraphs>
  <Slides>49</Slides>
  <Notes>9</Notes>
  <HiddenSlides>7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1_Office Theme</vt:lpstr>
      <vt:lpstr>3_Office Theme</vt:lpstr>
      <vt:lpstr>Waveform</vt:lpstr>
      <vt:lpstr>???</vt:lpstr>
      <vt:lpstr> COVID-19 (SARS-CoV-2) &amp; Bloodborne Pathogens (BBP)</vt:lpstr>
      <vt:lpstr>Juneteenth</vt:lpstr>
      <vt:lpstr>Juneteenth</vt:lpstr>
      <vt:lpstr>National Museum of African American History and Culture </vt:lpstr>
      <vt:lpstr>Student Health Providers</vt:lpstr>
      <vt:lpstr>PowerPoint Presentation</vt:lpstr>
      <vt:lpstr>UMIC Care Team</vt:lpstr>
      <vt:lpstr>Where are we?</vt:lpstr>
      <vt:lpstr>My Personal Pandemic Goal</vt:lpstr>
      <vt:lpstr>Show the Love…</vt:lpstr>
      <vt:lpstr>4 key tools to protect YOURSELF against infectious harm </vt:lpstr>
      <vt:lpstr>Hand Hygiene</vt:lpstr>
      <vt:lpstr>Keys to Preventing Transmission</vt:lpstr>
      <vt:lpstr>“Enhanced” Standard Precautions</vt:lpstr>
      <vt:lpstr>PowerPoint Presentation</vt:lpstr>
      <vt:lpstr>PPE</vt:lpstr>
      <vt:lpstr>Respiratory Protection</vt:lpstr>
      <vt:lpstr>Types of Respirators</vt:lpstr>
      <vt:lpstr>Types of Respirators</vt:lpstr>
      <vt:lpstr>N95 Respirator</vt:lpstr>
      <vt:lpstr>“Enhanced” Cleaning/Disinfecting</vt:lpstr>
      <vt:lpstr>CDC COVID-19 Case Definition (current)</vt:lpstr>
      <vt:lpstr>Bending the Curve</vt:lpstr>
      <vt:lpstr>UMMS Student Clinical Rotation Policy</vt:lpstr>
      <vt:lpstr>Student Health Attestation For COVID-19</vt:lpstr>
      <vt:lpstr>Blood Borne Pathogens</vt:lpstr>
      <vt:lpstr>HIV</vt:lpstr>
      <vt:lpstr>Hepatitis B</vt:lpstr>
      <vt:lpstr>Hepatitis C</vt:lpstr>
      <vt:lpstr>BBP - Types of Exposures</vt:lpstr>
      <vt:lpstr>Sharps Injuries – Needlesticks </vt:lpstr>
      <vt:lpstr>Key Points – Protect Yourself Avoid needle sticks</vt:lpstr>
      <vt:lpstr>Protect Yourself</vt:lpstr>
      <vt:lpstr>Question:</vt:lpstr>
      <vt:lpstr>Exposure Protocol  (for needle sticks or other BBP exposures)</vt:lpstr>
      <vt:lpstr>Blood Borne Pathogens</vt:lpstr>
      <vt:lpstr>New Exposure Tags</vt:lpstr>
      <vt:lpstr>Source Patient</vt:lpstr>
      <vt:lpstr>General Tips for Prevention </vt:lpstr>
      <vt:lpstr>Engineering Protection</vt:lpstr>
      <vt:lpstr>Key Points – Protect Yourself After the needle stick</vt:lpstr>
      <vt:lpstr>Key Points – Injection Safety</vt:lpstr>
      <vt:lpstr>Responsible Parties</vt:lpstr>
      <vt:lpstr>Staff Responsibilities   </vt:lpstr>
      <vt:lpstr>Preventative Strategies</vt:lpstr>
      <vt:lpstr>In the event of an exposure, or possible exposure:</vt:lpstr>
      <vt:lpstr>Reactive Strategies</vt:lpstr>
      <vt:lpstr>Reactive Strategies</vt:lpstr>
      <vt:lpstr>References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</dc:creator>
  <cp:lastModifiedBy>Mario</cp:lastModifiedBy>
  <cp:revision>42</cp:revision>
  <dcterms:created xsi:type="dcterms:W3CDTF">2020-06-18T00:01:55Z</dcterms:created>
  <dcterms:modified xsi:type="dcterms:W3CDTF">2020-06-19T03:37:00Z</dcterms:modified>
</cp:coreProperties>
</file>